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8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9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0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1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4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340" r:id="rId4"/>
    <p:sldId id="287" r:id="rId5"/>
    <p:sldId id="324" r:id="rId6"/>
    <p:sldId id="338" r:id="rId7"/>
    <p:sldId id="325" r:id="rId8"/>
    <p:sldId id="326" r:id="rId9"/>
    <p:sldId id="328" r:id="rId10"/>
    <p:sldId id="342" r:id="rId11"/>
    <p:sldId id="261" r:id="rId12"/>
    <p:sldId id="274" r:id="rId13"/>
    <p:sldId id="275" r:id="rId14"/>
    <p:sldId id="291" r:id="rId15"/>
    <p:sldId id="306" r:id="rId16"/>
    <p:sldId id="343" r:id="rId17"/>
    <p:sldId id="309" r:id="rId18"/>
    <p:sldId id="311" r:id="rId19"/>
    <p:sldId id="264" r:id="rId20"/>
    <p:sldId id="316" r:id="rId21"/>
    <p:sldId id="318" r:id="rId22"/>
    <p:sldId id="319" r:id="rId23"/>
    <p:sldId id="320" r:id="rId24"/>
    <p:sldId id="337" r:id="rId25"/>
    <p:sldId id="331" r:id="rId26"/>
    <p:sldId id="332" r:id="rId27"/>
    <p:sldId id="334" r:id="rId28"/>
    <p:sldId id="335" r:id="rId29"/>
    <p:sldId id="333" r:id="rId30"/>
    <p:sldId id="339" r:id="rId31"/>
    <p:sldId id="269" r:id="rId32"/>
    <p:sldId id="305" r:id="rId33"/>
    <p:sldId id="272" r:id="rId34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икола гричковський" initials="мг" lastIdx="2" clrIdx="0">
    <p:extLst>
      <p:ext uri="{19B8F6BF-5375-455C-9EA6-DF929625EA0E}">
        <p15:presenceInfo xmlns:p15="http://schemas.microsoft.com/office/powerpoint/2012/main" userId="bdfe653991bb2a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152" autoAdjust="0"/>
  </p:normalViewPr>
  <p:slideViewPr>
    <p:cSldViewPr snapToGrid="0" showGuides="1">
      <p:cViewPr varScale="1">
        <p:scale>
          <a:sx n="108" d="100"/>
          <a:sy n="108" d="100"/>
        </p:scale>
        <p:origin x="654" y="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3701907375673086E-2"/>
          <c:y val="0.14589414283852148"/>
          <c:w val="0.94539350277331224"/>
          <c:h val="0.4786848791625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працівників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6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6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6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10-493B-8FF0-322469D09C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кількість кураторів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3</c:v>
                </c:pt>
                <c:pt idx="10">
                  <c:v>4</c:v>
                </c:pt>
                <c:pt idx="11">
                  <c:v>2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2</c:v>
                </c:pt>
                <c:pt idx="17">
                  <c:v>2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10-493B-8FF0-322469D09C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8145664"/>
        <c:axId val="168147200"/>
      </c:barChart>
      <c:catAx>
        <c:axId val="168145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4500000" spcFirstLastPara="1" vertOverflow="ellipsis" wrap="square" anchor="ctr" anchorCtr="1"/>
          <a:lstStyle/>
          <a:p>
            <a:pPr>
              <a:defRPr lang="uk-UA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8147200"/>
        <c:crosses val="autoZero"/>
        <c:auto val="0"/>
        <c:lblAlgn val="l"/>
        <c:lblOffset val="100"/>
        <c:noMultiLvlLbl val="0"/>
      </c:catAx>
      <c:valAx>
        <c:axId val="1681472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814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Звільнені від відбування покарання з випробуванням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>
        <c:manualLayout>
          <c:layoutTarget val="inner"/>
          <c:xMode val="edge"/>
          <c:yMode val="edge"/>
          <c:x val="9.0849641118308913E-2"/>
          <c:y val="0.12360196090165085"/>
          <c:w val="0.89420894126725725"/>
          <c:h val="0.458262012205066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- 1073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115</c:v>
                </c:pt>
                <c:pt idx="1">
                  <c:v>47</c:v>
                </c:pt>
                <c:pt idx="2">
                  <c:v>49</c:v>
                </c:pt>
                <c:pt idx="3">
                  <c:v>22</c:v>
                </c:pt>
                <c:pt idx="4">
                  <c:v>55</c:v>
                </c:pt>
                <c:pt idx="5">
                  <c:v>22</c:v>
                </c:pt>
                <c:pt idx="6">
                  <c:v>69</c:v>
                </c:pt>
                <c:pt idx="7">
                  <c:v>12</c:v>
                </c:pt>
                <c:pt idx="8">
                  <c:v>6</c:v>
                </c:pt>
                <c:pt idx="9">
                  <c:v>57</c:v>
                </c:pt>
                <c:pt idx="10">
                  <c:v>212</c:v>
                </c:pt>
                <c:pt idx="11">
                  <c:v>69</c:v>
                </c:pt>
                <c:pt idx="12">
                  <c:v>14</c:v>
                </c:pt>
                <c:pt idx="13">
                  <c:v>49</c:v>
                </c:pt>
                <c:pt idx="14">
                  <c:v>32</c:v>
                </c:pt>
                <c:pt idx="15">
                  <c:v>143</c:v>
                </c:pt>
                <c:pt idx="16">
                  <c:v>47</c:v>
                </c:pt>
                <c:pt idx="17">
                  <c:v>26</c:v>
                </c:pt>
                <c:pt idx="18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- 421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64</c:v>
                </c:pt>
                <c:pt idx="1">
                  <c:v>14</c:v>
                </c:pt>
                <c:pt idx="2">
                  <c:v>12</c:v>
                </c:pt>
                <c:pt idx="3">
                  <c:v>6</c:v>
                </c:pt>
                <c:pt idx="4">
                  <c:v>14</c:v>
                </c:pt>
                <c:pt idx="5">
                  <c:v>12</c:v>
                </c:pt>
                <c:pt idx="6">
                  <c:v>23</c:v>
                </c:pt>
                <c:pt idx="7">
                  <c:v>3</c:v>
                </c:pt>
                <c:pt idx="8">
                  <c:v>5</c:v>
                </c:pt>
                <c:pt idx="9">
                  <c:v>39</c:v>
                </c:pt>
                <c:pt idx="10">
                  <c:v>74</c:v>
                </c:pt>
                <c:pt idx="11">
                  <c:v>23</c:v>
                </c:pt>
                <c:pt idx="12">
                  <c:v>10</c:v>
                </c:pt>
                <c:pt idx="13">
                  <c:v>30</c:v>
                </c:pt>
                <c:pt idx="14">
                  <c:v>13</c:v>
                </c:pt>
                <c:pt idx="15">
                  <c:v>44</c:v>
                </c:pt>
                <c:pt idx="16">
                  <c:v>14</c:v>
                </c:pt>
                <c:pt idx="17">
                  <c:v>10</c:v>
                </c:pt>
                <c:pt idx="1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- 1044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124</c:v>
                </c:pt>
                <c:pt idx="1">
                  <c:v>36</c:v>
                </c:pt>
                <c:pt idx="2">
                  <c:v>40</c:v>
                </c:pt>
                <c:pt idx="3">
                  <c:v>23</c:v>
                </c:pt>
                <c:pt idx="4">
                  <c:v>40</c:v>
                </c:pt>
                <c:pt idx="5">
                  <c:v>20</c:v>
                </c:pt>
                <c:pt idx="6">
                  <c:v>59</c:v>
                </c:pt>
                <c:pt idx="7">
                  <c:v>10</c:v>
                </c:pt>
                <c:pt idx="8">
                  <c:v>6</c:v>
                </c:pt>
                <c:pt idx="9">
                  <c:v>76</c:v>
                </c:pt>
                <c:pt idx="10">
                  <c:v>207</c:v>
                </c:pt>
                <c:pt idx="11">
                  <c:v>67</c:v>
                </c:pt>
                <c:pt idx="12">
                  <c:v>12</c:v>
                </c:pt>
                <c:pt idx="13">
                  <c:v>50</c:v>
                </c:pt>
                <c:pt idx="14">
                  <c:v>34</c:v>
                </c:pt>
                <c:pt idx="15">
                  <c:v>151</c:v>
                </c:pt>
                <c:pt idx="16">
                  <c:v>40</c:v>
                </c:pt>
                <c:pt idx="17">
                  <c:v>23</c:v>
                </c:pt>
                <c:pt idx="18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4722304"/>
        <c:axId val="244732288"/>
      </c:barChart>
      <c:catAx>
        <c:axId val="24472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4732288"/>
        <c:crosses val="autoZero"/>
        <c:auto val="1"/>
        <c:lblAlgn val="ctr"/>
        <c:lblOffset val="100"/>
        <c:noMultiLvlLbl val="0"/>
      </c:catAx>
      <c:valAx>
        <c:axId val="244732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472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штрафу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Знято з обліку - 174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7</c:v>
                </c:pt>
                <c:pt idx="1">
                  <c:v>6</c:v>
                </c:pt>
                <c:pt idx="2">
                  <c:v>25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1</c:v>
                </c:pt>
                <c:pt idx="8">
                  <c:v>9</c:v>
                </c:pt>
                <c:pt idx="9">
                  <c:v>11</c:v>
                </c:pt>
                <c:pt idx="10">
                  <c:v>36</c:v>
                </c:pt>
                <c:pt idx="11">
                  <c:v>6</c:v>
                </c:pt>
                <c:pt idx="12">
                  <c:v>2</c:v>
                </c:pt>
                <c:pt idx="13">
                  <c:v>7</c:v>
                </c:pt>
                <c:pt idx="14">
                  <c:v>11</c:v>
                </c:pt>
                <c:pt idx="15">
                  <c:v>30</c:v>
                </c:pt>
                <c:pt idx="16">
                  <c:v>4</c:v>
                </c:pt>
                <c:pt idx="17">
                  <c:v>2</c:v>
                </c:pt>
                <c:pt idx="1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Перебуває на обліку - 173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5</c:v>
                </c:pt>
                <c:pt idx="1">
                  <c:v>13</c:v>
                </c:pt>
                <c:pt idx="2">
                  <c:v>21</c:v>
                </c:pt>
                <c:pt idx="4">
                  <c:v>6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6</c:v>
                </c:pt>
                <c:pt idx="9">
                  <c:v>6</c:v>
                </c:pt>
                <c:pt idx="10">
                  <c:v>57</c:v>
                </c:pt>
                <c:pt idx="11">
                  <c:v>10</c:v>
                </c:pt>
                <c:pt idx="12">
                  <c:v>5</c:v>
                </c:pt>
                <c:pt idx="13">
                  <c:v>6</c:v>
                </c:pt>
                <c:pt idx="14">
                  <c:v>3</c:v>
                </c:pt>
                <c:pt idx="15">
                  <c:v>24</c:v>
                </c:pt>
                <c:pt idx="16">
                  <c:v>4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4984448"/>
        <c:axId val="244994432"/>
      </c:barChart>
      <c:catAx>
        <c:axId val="24498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4994432"/>
        <c:crosses val="autoZero"/>
        <c:auto val="1"/>
        <c:lblAlgn val="ctr"/>
        <c:lblOffset val="100"/>
        <c:noMultiLvlLbl val="0"/>
      </c:catAx>
      <c:valAx>
        <c:axId val="244994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498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Перебуває у розшуку - 23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</c:v>
                </c:pt>
                <c:pt idx="2">
                  <c:v>2</c:v>
                </c:pt>
                <c:pt idx="4">
                  <c:v>1</c:v>
                </c:pt>
                <c:pt idx="6">
                  <c:v>2</c:v>
                </c:pt>
                <c:pt idx="9">
                  <c:v>1</c:v>
                </c:pt>
                <c:pt idx="10">
                  <c:v>5</c:v>
                </c:pt>
                <c:pt idx="11">
                  <c:v>3</c:v>
                </c:pt>
                <c:pt idx="14">
                  <c:v>1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DF-401D-B768-F7070912BB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5278208"/>
        <c:axId val="245279744"/>
      </c:barChart>
      <c:catAx>
        <c:axId val="245278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5279744"/>
        <c:crosses val="autoZero"/>
        <c:auto val="1"/>
        <c:lblAlgn val="ctr"/>
        <c:lblOffset val="100"/>
        <c:noMultiLvlLbl val="0"/>
      </c:catAx>
      <c:valAx>
        <c:axId val="245279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527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4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01CC-4894-A7F4-7CA29B6DB235}"/>
              </c:ext>
            </c:extLst>
          </c:dPt>
          <c:dPt>
            <c:idx val="1"/>
            <c:bubble3D val="0"/>
            <c:explosion val="11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01CC-4894-A7F4-7CA29B6DB23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1CC-4894-A7F4-7CA29B6DB23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  <a:p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1CC-4894-A7F4-7CA29B6DB23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1CC-4894-A7F4-7CA29B6DB23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CC-4894-A7F4-7CA29B6DB235}"/>
                </c:ext>
              </c:extLst>
            </c:dLbl>
            <c:numFmt formatCode="@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3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ВИПРОБУВАННЯ</c:v>
                </c:pt>
                <c:pt idx="1">
                  <c:v>ГР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21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CC-4894-A7F4-7CA29B6DB23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6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обмеження волі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Надійшло на виконання рішень суду - 40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6">
                  <c:v>3</c:v>
                </c:pt>
                <c:pt idx="8">
                  <c:v>1</c:v>
                </c:pt>
                <c:pt idx="9">
                  <c:v>8</c:v>
                </c:pt>
                <c:pt idx="10">
                  <c:v>8</c:v>
                </c:pt>
                <c:pt idx="11">
                  <c:v>1</c:v>
                </c:pt>
                <c:pt idx="13">
                  <c:v>4</c:v>
                </c:pt>
                <c:pt idx="14">
                  <c:v>1</c:v>
                </c:pt>
                <c:pt idx="15">
                  <c:v>3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Отримано повідомлень про прибуття - 12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</c:v>
                </c:pt>
                <c:pt idx="3">
                  <c:v>1</c:v>
                </c:pt>
                <c:pt idx="6">
                  <c:v>2</c:v>
                </c:pt>
                <c:pt idx="9">
                  <c:v>5</c:v>
                </c:pt>
                <c:pt idx="11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477568"/>
        <c:axId val="246479104"/>
      </c:barChart>
      <c:catAx>
        <c:axId val="24647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6479104"/>
        <c:crosses val="autoZero"/>
        <c:auto val="1"/>
        <c:lblAlgn val="ctr"/>
        <c:lblOffset val="100"/>
        <c:noMultiLvlLbl val="0"/>
      </c:catAx>
      <c:valAx>
        <c:axId val="246479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647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обмеження волі минулих років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4">
                  <c:v>1</c:v>
                </c:pt>
                <c:pt idx="9">
                  <c:v>1</c:v>
                </c:pt>
                <c:pt idx="10">
                  <c:v>4</c:v>
                </c:pt>
                <c:pt idx="13">
                  <c:v>1</c:v>
                </c:pt>
                <c:pt idx="15">
                  <c:v>3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Перебуває на обліку - 4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1">
                  <c:v>1</c:v>
                </c:pt>
                <c:pt idx="10">
                  <c:v>1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543104"/>
        <c:axId val="246544640"/>
      </c:barChart>
      <c:catAx>
        <c:axId val="24654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6544640"/>
        <c:crosses val="autoZero"/>
        <c:auto val="1"/>
        <c:lblAlgn val="ctr"/>
        <c:lblOffset val="100"/>
        <c:noMultiLvlLbl val="0"/>
      </c:catAx>
      <c:valAx>
        <c:axId val="246544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654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21837945731352E-2"/>
          <c:y val="0.1181014792032275"/>
          <c:w val="0.93211143193987434"/>
          <c:h val="0.52880258318068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Вчинено повторних злочинів у 2023 - 28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2">
                  <c:v>1</c:v>
                </c:pt>
                <c:pt idx="14">
                  <c:v>1</c:v>
                </c:pt>
                <c:pt idx="15">
                  <c:v>4</c:v>
                </c:pt>
                <c:pt idx="16">
                  <c:v>2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Вчинено повторних злочинів у 2024 - 42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7</c:v>
                </c:pt>
                <c:pt idx="1">
                  <c:v>5</c:v>
                </c:pt>
                <c:pt idx="2">
                  <c:v>1</c:v>
                </c:pt>
                <c:pt idx="4">
                  <c:v>1</c:v>
                </c:pt>
                <c:pt idx="6">
                  <c:v>2</c:v>
                </c:pt>
                <c:pt idx="7">
                  <c:v>1</c:v>
                </c:pt>
                <c:pt idx="9">
                  <c:v>4</c:v>
                </c:pt>
                <c:pt idx="10">
                  <c:v>14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6">
                  <c:v>2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C2-4832-81AB-6D011EA00E6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закрито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</c:numRef>
          </c:val>
          <c:extLst>
            <c:ext xmlns:c16="http://schemas.microsoft.com/office/drawing/2014/chart" uri="{C3380CC4-5D6E-409C-BE32-E72D297353CC}">
              <c16:uniqueId val="{00000004-E8C2-4832-81AB-6D011EA00E6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Лист1!$E$2:$E$20</c:f>
            </c:numRef>
          </c:val>
          <c:extLst>
            <c:ext xmlns:c16="http://schemas.microsoft.com/office/drawing/2014/chart" uri="{C3380CC4-5D6E-409C-BE32-E72D297353CC}">
              <c16:uniqueId val="{00000005-E8C2-4832-81AB-6D011EA00E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247061888"/>
        <c:axId val="247149696"/>
      </c:barChart>
      <c:catAx>
        <c:axId val="24706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7149696"/>
        <c:crosses val="autoZero"/>
        <c:auto val="1"/>
        <c:lblAlgn val="ctr"/>
        <c:lblOffset val="100"/>
        <c:noMultiLvlLbl val="0"/>
      </c:catAx>
      <c:valAx>
        <c:axId val="2471496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4706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431967315714921"/>
          <c:y val="1.9424711176913821E-2"/>
          <c:w val="0.83568032684285076"/>
          <c:h val="6.15147718619293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3659226083607"/>
          <c:y val="1.9734835461701881E-2"/>
          <c:w val="0.88897846729522834"/>
          <c:h val="0.5579602682893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Засуджено у 2023 - 25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2">
                  <c:v>1</c:v>
                </c:pt>
                <c:pt idx="3">
                  <c:v>4</c:v>
                </c:pt>
                <c:pt idx="9">
                  <c:v>3</c:v>
                </c:pt>
                <c:pt idx="10">
                  <c:v>2</c:v>
                </c:pt>
                <c:pt idx="14">
                  <c:v>2</c:v>
                </c:pt>
                <c:pt idx="15">
                  <c:v>5</c:v>
                </c:pt>
                <c:pt idx="16">
                  <c:v>6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7-4512-878F-71246E399A5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Засуджено у 2024 - 21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3</c:v>
                </c:pt>
                <c:pt idx="4">
                  <c:v>1</c:v>
                </c:pt>
                <c:pt idx="6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C7-4512-878F-71246E399A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7201152"/>
        <c:axId val="247452800"/>
      </c:barChart>
      <c:catAx>
        <c:axId val="24720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7452800"/>
        <c:crosses val="autoZero"/>
        <c:auto val="1"/>
        <c:lblAlgn val="ctr"/>
        <c:lblOffset val="100"/>
        <c:noMultiLvlLbl val="0"/>
      </c:catAx>
      <c:valAx>
        <c:axId val="24745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720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99066320402889"/>
          <c:y val="0.91057196726720868"/>
          <c:w val="0.73121671185904258"/>
          <c:h val="7.45937359164218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Громадські роботи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- 107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14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4</c:v>
                </c:pt>
                <c:pt idx="9">
                  <c:v>2</c:v>
                </c:pt>
                <c:pt idx="10">
                  <c:v>65</c:v>
                </c:pt>
                <c:pt idx="11">
                  <c:v>5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  <c:pt idx="15">
                  <c:v>2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813-BF11-C003C5B2E7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- 127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15</c:v>
                </c:pt>
                <c:pt idx="1">
                  <c:v>0</c:v>
                </c:pt>
                <c:pt idx="2">
                  <c:v>0</c:v>
                </c:pt>
                <c:pt idx="3">
                  <c:v>18</c:v>
                </c:pt>
                <c:pt idx="4">
                  <c:v>2</c:v>
                </c:pt>
                <c:pt idx="5">
                  <c:v>3</c:v>
                </c:pt>
                <c:pt idx="6">
                  <c:v>11</c:v>
                </c:pt>
                <c:pt idx="7">
                  <c:v>3</c:v>
                </c:pt>
                <c:pt idx="8">
                  <c:v>11</c:v>
                </c:pt>
                <c:pt idx="9">
                  <c:v>7</c:v>
                </c:pt>
                <c:pt idx="10">
                  <c:v>27</c:v>
                </c:pt>
                <c:pt idx="11">
                  <c:v>10</c:v>
                </c:pt>
                <c:pt idx="12">
                  <c:v>0</c:v>
                </c:pt>
                <c:pt idx="13">
                  <c:v>3</c:v>
                </c:pt>
                <c:pt idx="14">
                  <c:v>5</c:v>
                </c:pt>
                <c:pt idx="15">
                  <c:v>3</c:v>
                </c:pt>
                <c:pt idx="16">
                  <c:v>4</c:v>
                </c:pt>
                <c:pt idx="17">
                  <c:v>5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2B-4813-BF11-C003C5B2E7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- 79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5</c:v>
                </c:pt>
                <c:pt idx="9">
                  <c:v>3</c:v>
                </c:pt>
                <c:pt idx="10">
                  <c:v>45</c:v>
                </c:pt>
                <c:pt idx="11">
                  <c:v>3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  <c:pt idx="17">
                  <c:v>2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2B-4813-BF11-C003C5B2E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343552"/>
        <c:axId val="200345088"/>
        <c:axId val="0"/>
      </c:bar3DChart>
      <c:catAx>
        <c:axId val="20034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00345088"/>
        <c:crosses val="autoZero"/>
        <c:auto val="1"/>
        <c:lblAlgn val="ctr"/>
        <c:lblOffset val="100"/>
        <c:noMultiLvlLbl val="0"/>
      </c:catAx>
      <c:valAx>
        <c:axId val="2003450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034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Суспільно корисні роботи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- 117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12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32</c:v>
                </c:pt>
                <c:pt idx="10">
                  <c:v>48</c:v>
                </c:pt>
                <c:pt idx="11">
                  <c:v>2</c:v>
                </c:pt>
                <c:pt idx="12">
                  <c:v>1</c:v>
                </c:pt>
                <c:pt idx="13">
                  <c:v>0</c:v>
                </c:pt>
                <c:pt idx="14">
                  <c:v>2</c:v>
                </c:pt>
                <c:pt idx="15">
                  <c:v>7</c:v>
                </c:pt>
                <c:pt idx="16">
                  <c:v>3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813-BF11-C003C5B2E7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2B-4813-BF11-C003C5B2E7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- 95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3</c:v>
                </c:pt>
                <c:pt idx="9">
                  <c:v>22</c:v>
                </c:pt>
                <c:pt idx="10">
                  <c:v>45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2</c:v>
                </c:pt>
                <c:pt idx="15">
                  <c:v>5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2B-4813-BF11-C003C5B2E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701440"/>
        <c:axId val="200702976"/>
        <c:axId val="0"/>
      </c:bar3DChart>
      <c:catAx>
        <c:axId val="20070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00702976"/>
        <c:crosses val="autoZero"/>
        <c:auto val="1"/>
        <c:lblAlgn val="ctr"/>
        <c:lblOffset val="100"/>
        <c:noMultiLvlLbl val="0"/>
      </c:catAx>
      <c:valAx>
        <c:axId val="2007029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0701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Ухвали за 2023 рік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62-48D1-A8D1-C280345C93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Ухвали поточного року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uk-UA" sz="1064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13D-4A5B-87D5-318346B04D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225</c:v>
                </c:pt>
                <c:pt idx="1">
                  <c:v>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62-48D1-A8D1-C280345C93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213077376"/>
        <c:axId val="213386368"/>
        <c:axId val="0"/>
      </c:bar3DChart>
      <c:catAx>
        <c:axId val="213077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13386368"/>
        <c:crosses val="autoZero"/>
        <c:auto val="1"/>
        <c:lblAlgn val="ctr"/>
        <c:lblOffset val="100"/>
        <c:noMultiLvlLbl val="0"/>
      </c:catAx>
      <c:valAx>
        <c:axId val="2133863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13077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>
          <a:outerShdw blurRad="50800" dist="50800" algn="ctr" rotWithShape="0">
            <a:srgbClr val="000000">
              <a:alpha val="43137"/>
            </a:srgbClr>
          </a:outerShdw>
        </a:effectLst>
        <a:scene3d>
          <a:camera prst="orthographicFront"/>
          <a:lightRig rig="threePt" dir="t"/>
        </a:scene3d>
        <a:sp3d/>
      </c:spPr>
    </c:sideWall>
    <c:backWall>
      <c:thickness val="0"/>
      <c:spPr>
        <a:noFill/>
        <a:ln>
          <a:noFill/>
        </a:ln>
        <a:effectLst>
          <a:outerShdw blurRad="50800" dist="50800" algn="ctr" rotWithShape="0">
            <a:srgbClr val="000000">
              <a:alpha val="43137"/>
            </a:srgbClr>
          </a:outerShdw>
        </a:effectLst>
        <a:scene3d>
          <a:camera prst="orthographicFront"/>
          <a:lightRig rig="threePt" dir="t"/>
        </a:scene3d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Фактична чисельність персоналу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Аркуш1!$B$2:$B$20</c:f>
              <c:numCache>
                <c:formatCode>General</c:formatCode>
                <c:ptCount val="19"/>
                <c:pt idx="0">
                  <c:v>6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6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66-4117-A618-812A0D60264F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Отримали доступ до Реєстру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Аркуш1!$C$2:$C$20</c:f>
              <c:numCache>
                <c:formatCode>General</c:formatCode>
                <c:ptCount val="19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5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4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66-4117-A618-812A0D602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70965376"/>
        <c:axId val="270987648"/>
        <c:axId val="0"/>
      </c:bar3DChart>
      <c:catAx>
        <c:axId val="27096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70987648"/>
        <c:crosses val="autoZero"/>
        <c:auto val="1"/>
        <c:lblAlgn val="ctr"/>
        <c:lblOffset val="100"/>
        <c:noMultiLvlLbl val="0"/>
      </c:catAx>
      <c:valAx>
        <c:axId val="270987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0965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err="1"/>
              <a:t>Внесено</a:t>
            </a:r>
            <a:r>
              <a:rPr lang="uk-UA" dirty="0"/>
              <a:t> діючих реєстраційних справ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1629 - діючих справ, що перебувають на обліку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DC-4023-BA60-3D2FB4D7DD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179</c:v>
                </c:pt>
                <c:pt idx="1">
                  <c:v>66</c:v>
                </c:pt>
                <c:pt idx="2">
                  <c:v>73</c:v>
                </c:pt>
                <c:pt idx="3">
                  <c:v>37</c:v>
                </c:pt>
                <c:pt idx="4">
                  <c:v>64</c:v>
                </c:pt>
                <c:pt idx="5">
                  <c:v>23</c:v>
                </c:pt>
                <c:pt idx="6">
                  <c:v>87</c:v>
                </c:pt>
                <c:pt idx="7">
                  <c:v>16</c:v>
                </c:pt>
                <c:pt idx="8">
                  <c:v>34</c:v>
                </c:pt>
                <c:pt idx="9">
                  <c:v>125</c:v>
                </c:pt>
                <c:pt idx="10">
                  <c:v>344</c:v>
                </c:pt>
                <c:pt idx="11">
                  <c:v>87</c:v>
                </c:pt>
                <c:pt idx="12">
                  <c:v>21</c:v>
                </c:pt>
                <c:pt idx="13">
                  <c:v>69</c:v>
                </c:pt>
                <c:pt idx="14">
                  <c:v>51</c:v>
                </c:pt>
                <c:pt idx="15">
                  <c:v>228</c:v>
                </c:pt>
                <c:pt idx="16">
                  <c:v>61</c:v>
                </c:pt>
                <c:pt idx="17">
                  <c:v>33</c:v>
                </c:pt>
                <c:pt idx="1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FA-44B0-A0EE-225CE6A40C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1604 - з них внесено до реєстру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168</c:v>
                </c:pt>
                <c:pt idx="1">
                  <c:v>63</c:v>
                </c:pt>
                <c:pt idx="2">
                  <c:v>73</c:v>
                </c:pt>
                <c:pt idx="3">
                  <c:v>37</c:v>
                </c:pt>
                <c:pt idx="4">
                  <c:v>64</c:v>
                </c:pt>
                <c:pt idx="5">
                  <c:v>23</c:v>
                </c:pt>
                <c:pt idx="6">
                  <c:v>87</c:v>
                </c:pt>
                <c:pt idx="7">
                  <c:v>16</c:v>
                </c:pt>
                <c:pt idx="8">
                  <c:v>15</c:v>
                </c:pt>
                <c:pt idx="9">
                  <c:v>125</c:v>
                </c:pt>
                <c:pt idx="10">
                  <c:v>344</c:v>
                </c:pt>
                <c:pt idx="11">
                  <c:v>87</c:v>
                </c:pt>
                <c:pt idx="12">
                  <c:v>21</c:v>
                </c:pt>
                <c:pt idx="13">
                  <c:v>69</c:v>
                </c:pt>
                <c:pt idx="14">
                  <c:v>51</c:v>
                </c:pt>
                <c:pt idx="15">
                  <c:v>228</c:v>
                </c:pt>
                <c:pt idx="16">
                  <c:v>61</c:v>
                </c:pt>
                <c:pt idx="17">
                  <c:v>33</c:v>
                </c:pt>
                <c:pt idx="1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FA-44B0-A0EE-225CE6A40C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0897152"/>
        <c:axId val="270898688"/>
      </c:barChart>
      <c:catAx>
        <c:axId val="27089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70898688"/>
        <c:crosses val="autoZero"/>
        <c:auto val="1"/>
        <c:lblAlgn val="ctr"/>
        <c:lblOffset val="100"/>
        <c:noMultiLvlLbl val="0"/>
      </c:catAx>
      <c:valAx>
        <c:axId val="270898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7089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71020238967071"/>
          <c:y val="0.9063376861050112"/>
          <c:w val="0.65401490111729843"/>
          <c:h val="7.68688958570065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lang="uk-UA"/>
            </a:pP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Кількість </a:t>
            </a:r>
            <a:r>
              <a:rPr lang="ru-RU" u="sng" dirty="0" err="1">
                <a:solidFill>
                  <a:schemeClr val="bg2">
                    <a:lumMod val="50000"/>
                  </a:schemeClr>
                </a:solidFill>
              </a:rPr>
              <a:t>волонтерів</a:t>
            </a: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 пробації</a:t>
            </a:r>
          </a:p>
        </c:rich>
      </c:tx>
      <c:overlay val="0"/>
    </c:title>
    <c:autoTitleDeleted val="0"/>
    <c:view3D>
      <c:rotX val="0"/>
      <c:rotY val="20"/>
      <c:rAngAx val="0"/>
      <c:perspective val="0"/>
    </c:view3D>
    <c:floor>
      <c:thickness val="0"/>
    </c:floor>
    <c:sideWall>
      <c:thickness val="0"/>
      <c:spPr>
        <a:ln cmpd="sng"/>
      </c:spPr>
    </c:sideWall>
    <c:backWall>
      <c:thickness val="0"/>
      <c:spPr>
        <a:ln cmpd="sng"/>
      </c:spPr>
    </c:backWall>
    <c:plotArea>
      <c:layout>
        <c:manualLayout>
          <c:layoutTarget val="inner"/>
          <c:xMode val="edge"/>
          <c:yMode val="edge"/>
          <c:x val="9.3367225080096761E-2"/>
          <c:y val="0.13495879852041909"/>
          <c:w val="0.89584193095950149"/>
          <c:h val="0.400176744165075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волонтерів пробації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8-4C01-9906-CE004B242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1307904"/>
        <c:axId val="271309440"/>
        <c:axId val="0"/>
      </c:bar3DChart>
      <c:catAx>
        <c:axId val="271307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uk-UA" sz="1200" baseline="0"/>
            </a:pPr>
            <a:endParaRPr lang="uk-UA"/>
          </a:p>
        </c:txPr>
        <c:crossAx val="271309440"/>
        <c:crosses val="autoZero"/>
        <c:auto val="1"/>
        <c:lblAlgn val="ctr"/>
        <c:lblOffset val="100"/>
        <c:noMultiLvlLbl val="0"/>
      </c:catAx>
      <c:valAx>
        <c:axId val="271309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1307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8769-4993-9A7D-5A3DE3587B6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8769-4993-9A7D-5A3DE3587B6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8769-4993-9A7D-5A3DE3587B6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8769-4993-9A7D-5A3DE3587B6A}"/>
              </c:ext>
            </c:extLst>
          </c:dPt>
          <c:dLbls>
            <c:delete val="1"/>
          </c:dLbls>
          <c:cat>
            <c:strRef>
              <c:f>Лист1!$A$2:$A$5</c:f>
              <c:strCache>
                <c:ptCount val="4"/>
                <c:pt idx="0">
                  <c:v>317- Публікації на сторінках партнерських органіізацій,з яких 11 на центральній сторінці</c:v>
                </c:pt>
                <c:pt idx="1">
                  <c:v>2 - Сюжет на телебаченні</c:v>
                </c:pt>
                <c:pt idx="2">
                  <c:v>7 - Ефірів на радіо</c:v>
                </c:pt>
                <c:pt idx="3">
                  <c:v>5 - Статті у друкованих засобах масової інформації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317</c:v>
                </c:pt>
                <c:pt idx="1">
                  <c:v>2</c:v>
                </c:pt>
                <c:pt idx="2" formatCode="#,##0_ ;\-#,##0\ ">
                  <c:v>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69-4993-9A7D-5A3DE3587B6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926158579104973"/>
          <c:y val="0.7258499345396634"/>
          <c:w val="0.37253623122885776"/>
          <c:h val="0.239867722584762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Друковані ЗМІ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42-4E0E-9022-AFB5D9D3B0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Радіо, телебачення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42-4E0E-9022-AFB5D9D3B0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Партнери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18</c:v>
                </c:pt>
                <c:pt idx="1">
                  <c:v>9</c:v>
                </c:pt>
                <c:pt idx="2">
                  <c:v>12</c:v>
                </c:pt>
                <c:pt idx="3">
                  <c:v>14</c:v>
                </c:pt>
                <c:pt idx="4">
                  <c:v>8</c:v>
                </c:pt>
                <c:pt idx="5">
                  <c:v>3</c:v>
                </c:pt>
                <c:pt idx="6">
                  <c:v>35</c:v>
                </c:pt>
                <c:pt idx="7">
                  <c:v>15</c:v>
                </c:pt>
                <c:pt idx="8">
                  <c:v>7</c:v>
                </c:pt>
                <c:pt idx="9">
                  <c:v>8</c:v>
                </c:pt>
                <c:pt idx="10">
                  <c:v>4</c:v>
                </c:pt>
                <c:pt idx="11">
                  <c:v>5</c:v>
                </c:pt>
                <c:pt idx="12">
                  <c:v>34</c:v>
                </c:pt>
                <c:pt idx="13">
                  <c:v>54</c:v>
                </c:pt>
                <c:pt idx="14">
                  <c:v>7</c:v>
                </c:pt>
                <c:pt idx="15">
                  <c:v>21</c:v>
                </c:pt>
                <c:pt idx="16">
                  <c:v>13</c:v>
                </c:pt>
                <c:pt idx="17">
                  <c:v>32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42-4E0E-9022-AFB5D9D3B0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2172160"/>
        <c:axId val="272173696"/>
      </c:barChart>
      <c:catAx>
        <c:axId val="27217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72173696"/>
        <c:crosses val="autoZero"/>
        <c:auto val="1"/>
        <c:lblAlgn val="ctr"/>
        <c:lblOffset val="100"/>
        <c:noMultiLvlLbl val="0"/>
      </c:catAx>
      <c:valAx>
        <c:axId val="27217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7217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Ухвали минулих років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62-48D1-A8D1-C280345C93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Ухвали поточного року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uk-UA" sz="1064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F377-4493-AE84-E6F9E04190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32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62-48D1-A8D1-C280345C93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214227200"/>
        <c:axId val="214237184"/>
        <c:axId val="0"/>
      </c:bar3DChart>
      <c:catAx>
        <c:axId val="214227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14237184"/>
        <c:crosses val="autoZero"/>
        <c:auto val="1"/>
        <c:lblAlgn val="ctr"/>
        <c:lblOffset val="100"/>
        <c:noMultiLvlLbl val="0"/>
      </c:catAx>
      <c:valAx>
        <c:axId val="2142371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1422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231- отримано ухвал суду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84</c:v>
                </c:pt>
                <c:pt idx="1">
                  <c:v>0</c:v>
                </c:pt>
                <c:pt idx="2">
                  <c:v>5</c:v>
                </c:pt>
                <c:pt idx="3">
                  <c:v>11</c:v>
                </c:pt>
                <c:pt idx="4">
                  <c:v>18</c:v>
                </c:pt>
                <c:pt idx="5">
                  <c:v>0</c:v>
                </c:pt>
                <c:pt idx="6">
                  <c:v>10</c:v>
                </c:pt>
                <c:pt idx="7">
                  <c:v>7</c:v>
                </c:pt>
                <c:pt idx="8">
                  <c:v>0</c:v>
                </c:pt>
                <c:pt idx="9">
                  <c:v>13</c:v>
                </c:pt>
                <c:pt idx="10">
                  <c:v>40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7</c:v>
                </c:pt>
                <c:pt idx="15">
                  <c:v>7</c:v>
                </c:pt>
                <c:pt idx="16">
                  <c:v>17</c:v>
                </c:pt>
                <c:pt idx="17">
                  <c:v>6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26-418B-B162-183CC5E66A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230- подготовлено досудових доповідей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Лист1!$C$2:$C$21</c:f>
              <c:numCache>
                <c:formatCode>General</c:formatCode>
                <c:ptCount val="20"/>
                <c:pt idx="0">
                  <c:v>82</c:v>
                </c:pt>
                <c:pt idx="1">
                  <c:v>0</c:v>
                </c:pt>
                <c:pt idx="2">
                  <c:v>6</c:v>
                </c:pt>
                <c:pt idx="3">
                  <c:v>10</c:v>
                </c:pt>
                <c:pt idx="4">
                  <c:v>18</c:v>
                </c:pt>
                <c:pt idx="5">
                  <c:v>0</c:v>
                </c:pt>
                <c:pt idx="6">
                  <c:v>8</c:v>
                </c:pt>
                <c:pt idx="7">
                  <c:v>7</c:v>
                </c:pt>
                <c:pt idx="8">
                  <c:v>0</c:v>
                </c:pt>
                <c:pt idx="9">
                  <c:v>11</c:v>
                </c:pt>
                <c:pt idx="10">
                  <c:v>40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7</c:v>
                </c:pt>
                <c:pt idx="15">
                  <c:v>8</c:v>
                </c:pt>
                <c:pt idx="16">
                  <c:v>21</c:v>
                </c:pt>
                <c:pt idx="17">
                  <c:v>6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26-418B-B162-183CC5E66A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780928"/>
        <c:axId val="214790912"/>
      </c:barChart>
      <c:catAx>
        <c:axId val="21478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14790912"/>
        <c:crosses val="autoZero"/>
        <c:auto val="1"/>
        <c:lblAlgn val="ctr"/>
        <c:lblOffset val="100"/>
        <c:noMultiLvlLbl val="0"/>
      </c:catAx>
      <c:valAx>
        <c:axId val="214790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14780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Пройшло по обліку - 2802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304</c:v>
                </c:pt>
                <c:pt idx="1">
                  <c:v>104</c:v>
                </c:pt>
                <c:pt idx="2">
                  <c:v>129</c:v>
                </c:pt>
                <c:pt idx="3">
                  <c:v>76</c:v>
                </c:pt>
                <c:pt idx="4">
                  <c:v>113</c:v>
                </c:pt>
                <c:pt idx="5">
                  <c:v>49</c:v>
                </c:pt>
                <c:pt idx="6">
                  <c:v>158</c:v>
                </c:pt>
                <c:pt idx="7">
                  <c:v>32</c:v>
                </c:pt>
                <c:pt idx="8">
                  <c:v>72</c:v>
                </c:pt>
                <c:pt idx="9">
                  <c:v>200</c:v>
                </c:pt>
                <c:pt idx="10">
                  <c:v>628</c:v>
                </c:pt>
                <c:pt idx="11">
                  <c:v>149</c:v>
                </c:pt>
                <c:pt idx="12">
                  <c:v>39</c:v>
                </c:pt>
                <c:pt idx="13">
                  <c:v>118</c:v>
                </c:pt>
                <c:pt idx="14">
                  <c:v>92</c:v>
                </c:pt>
                <c:pt idx="15">
                  <c:v>328</c:v>
                </c:pt>
                <c:pt idx="16">
                  <c:v>103</c:v>
                </c:pt>
                <c:pt idx="17">
                  <c:v>57</c:v>
                </c:pt>
                <c:pt idx="18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Перебуває на обліку - 1770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188</c:v>
                </c:pt>
                <c:pt idx="1">
                  <c:v>66</c:v>
                </c:pt>
                <c:pt idx="2">
                  <c:v>74</c:v>
                </c:pt>
                <c:pt idx="3">
                  <c:v>39</c:v>
                </c:pt>
                <c:pt idx="4">
                  <c:v>68</c:v>
                </c:pt>
                <c:pt idx="5">
                  <c:v>24</c:v>
                </c:pt>
                <c:pt idx="6">
                  <c:v>91</c:v>
                </c:pt>
                <c:pt idx="7">
                  <c:v>19</c:v>
                </c:pt>
                <c:pt idx="8">
                  <c:v>36</c:v>
                </c:pt>
                <c:pt idx="9">
                  <c:v>130</c:v>
                </c:pt>
                <c:pt idx="10">
                  <c:v>431</c:v>
                </c:pt>
                <c:pt idx="11">
                  <c:v>95</c:v>
                </c:pt>
                <c:pt idx="12">
                  <c:v>22</c:v>
                </c:pt>
                <c:pt idx="13">
                  <c:v>70</c:v>
                </c:pt>
                <c:pt idx="14">
                  <c:v>53</c:v>
                </c:pt>
                <c:pt idx="15">
                  <c:v>234</c:v>
                </c:pt>
                <c:pt idx="16">
                  <c:v>63</c:v>
                </c:pt>
                <c:pt idx="17">
                  <c:v>34</c:v>
                </c:pt>
                <c:pt idx="18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2603904"/>
        <c:axId val="242605440"/>
      </c:barChart>
      <c:catAx>
        <c:axId val="24260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2605440"/>
        <c:crosses val="autoZero"/>
        <c:auto val="1"/>
        <c:lblAlgn val="ctr"/>
        <c:lblOffset val="100"/>
        <c:noMultiLvlLbl val="0"/>
      </c:catAx>
      <c:valAx>
        <c:axId val="24260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260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позбавлення права </a:t>
            </a:r>
            <a:b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обіймати певні посади чи займатися певною діяльністю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- 119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noFill/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10</c:v>
                </c:pt>
                <c:pt idx="6">
                  <c:v>6</c:v>
                </c:pt>
                <c:pt idx="7">
                  <c:v>1</c:v>
                </c:pt>
                <c:pt idx="8">
                  <c:v>3</c:v>
                </c:pt>
                <c:pt idx="9">
                  <c:v>8</c:v>
                </c:pt>
                <c:pt idx="10">
                  <c:v>12</c:v>
                </c:pt>
                <c:pt idx="11">
                  <c:v>8</c:v>
                </c:pt>
                <c:pt idx="12">
                  <c:v>3</c:v>
                </c:pt>
                <c:pt idx="13">
                  <c:v>5</c:v>
                </c:pt>
                <c:pt idx="14">
                  <c:v>8</c:v>
                </c:pt>
                <c:pt idx="15">
                  <c:v>17</c:v>
                </c:pt>
                <c:pt idx="16">
                  <c:v>4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- 37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3</c:v>
                </c:pt>
                <c:pt idx="1">
                  <c:v>2</c:v>
                </c:pt>
                <c:pt idx="4">
                  <c:v>6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9">
                  <c:v>4</c:v>
                </c:pt>
                <c:pt idx="10">
                  <c:v>6</c:v>
                </c:pt>
                <c:pt idx="13">
                  <c:v>1</c:v>
                </c:pt>
                <c:pt idx="14">
                  <c:v>2</c:v>
                </c:pt>
                <c:pt idx="15">
                  <c:v>6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- 131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14</c:v>
                </c:pt>
                <c:pt idx="1">
                  <c:v>6</c:v>
                </c:pt>
                <c:pt idx="2">
                  <c:v>5</c:v>
                </c:pt>
                <c:pt idx="3">
                  <c:v>2</c:v>
                </c:pt>
                <c:pt idx="4">
                  <c:v>15</c:v>
                </c:pt>
                <c:pt idx="6">
                  <c:v>8</c:v>
                </c:pt>
                <c:pt idx="7">
                  <c:v>2</c:v>
                </c:pt>
                <c:pt idx="8">
                  <c:v>3</c:v>
                </c:pt>
                <c:pt idx="9">
                  <c:v>10</c:v>
                </c:pt>
                <c:pt idx="10">
                  <c:v>15</c:v>
                </c:pt>
                <c:pt idx="11">
                  <c:v>6</c:v>
                </c:pt>
                <c:pt idx="12">
                  <c:v>3</c:v>
                </c:pt>
                <c:pt idx="13">
                  <c:v>5</c:v>
                </c:pt>
                <c:pt idx="14">
                  <c:v>9</c:v>
                </c:pt>
                <c:pt idx="15">
                  <c:v>21</c:v>
                </c:pt>
                <c:pt idx="16">
                  <c:v>4</c:v>
                </c:pt>
                <c:pt idx="1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2710016"/>
        <c:axId val="242711552"/>
      </c:barChart>
      <c:catAx>
        <c:axId val="24271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2711552"/>
        <c:crosses val="autoZero"/>
        <c:auto val="1"/>
        <c:lblAlgn val="ctr"/>
        <c:lblOffset val="100"/>
        <c:noMultiLvlLbl val="0"/>
      </c:catAx>
      <c:valAx>
        <c:axId val="242711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271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громадських</a:t>
            </a:r>
            <a:r>
              <a:rPr lang="uk-UA" sz="2000" b="1" u="sng" baseline="0" dirty="0">
                <a:latin typeface="Segoe UI" panose="020B0502040204020203" pitchFamily="34" charset="0"/>
                <a:cs typeface="Segoe UI" panose="020B0502040204020203" pitchFamily="34" charset="0"/>
              </a:rPr>
              <a:t> робіт</a:t>
            </a:r>
            <a:endParaRPr lang="uk-UA" sz="2000" b="1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- 163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noFill/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11</c:v>
                </c:pt>
                <c:pt idx="1">
                  <c:v>6</c:v>
                </c:pt>
                <c:pt idx="2">
                  <c:v>7</c:v>
                </c:pt>
                <c:pt idx="3">
                  <c:v>10</c:v>
                </c:pt>
                <c:pt idx="4">
                  <c:v>5</c:v>
                </c:pt>
                <c:pt idx="5">
                  <c:v>2</c:v>
                </c:pt>
                <c:pt idx="6">
                  <c:v>12</c:v>
                </c:pt>
                <c:pt idx="7">
                  <c:v>1</c:v>
                </c:pt>
                <c:pt idx="8">
                  <c:v>13</c:v>
                </c:pt>
                <c:pt idx="9">
                  <c:v>13</c:v>
                </c:pt>
                <c:pt idx="10">
                  <c:v>45</c:v>
                </c:pt>
                <c:pt idx="11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15</c:v>
                </c:pt>
                <c:pt idx="16">
                  <c:v>3</c:v>
                </c:pt>
                <c:pt idx="17">
                  <c:v>2</c:v>
                </c:pt>
                <c:pt idx="1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- 180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15</c:v>
                </c:pt>
                <c:pt idx="1">
                  <c:v>5</c:v>
                </c:pt>
                <c:pt idx="2">
                  <c:v>4</c:v>
                </c:pt>
                <c:pt idx="3">
                  <c:v>11</c:v>
                </c:pt>
                <c:pt idx="4">
                  <c:v>2</c:v>
                </c:pt>
                <c:pt idx="6">
                  <c:v>20</c:v>
                </c:pt>
                <c:pt idx="7">
                  <c:v>3</c:v>
                </c:pt>
                <c:pt idx="8">
                  <c:v>11</c:v>
                </c:pt>
                <c:pt idx="9">
                  <c:v>15</c:v>
                </c:pt>
                <c:pt idx="10">
                  <c:v>24</c:v>
                </c:pt>
                <c:pt idx="11">
                  <c:v>2</c:v>
                </c:pt>
                <c:pt idx="12">
                  <c:v>1</c:v>
                </c:pt>
                <c:pt idx="13">
                  <c:v>9</c:v>
                </c:pt>
                <c:pt idx="14">
                  <c:v>5</c:v>
                </c:pt>
                <c:pt idx="15">
                  <c:v>29</c:v>
                </c:pt>
                <c:pt idx="16">
                  <c:v>14</c:v>
                </c:pt>
                <c:pt idx="17">
                  <c:v>7</c:v>
                </c:pt>
                <c:pt idx="1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- 172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12</c:v>
                </c:pt>
                <c:pt idx="1">
                  <c:v>6</c:v>
                </c:pt>
                <c:pt idx="2">
                  <c:v>6</c:v>
                </c:pt>
                <c:pt idx="3">
                  <c:v>9</c:v>
                </c:pt>
                <c:pt idx="6">
                  <c:v>10</c:v>
                </c:pt>
                <c:pt idx="7">
                  <c:v>3</c:v>
                </c:pt>
                <c:pt idx="8">
                  <c:v>12</c:v>
                </c:pt>
                <c:pt idx="9">
                  <c:v>10</c:v>
                </c:pt>
                <c:pt idx="10">
                  <c:v>43</c:v>
                </c:pt>
                <c:pt idx="11">
                  <c:v>3</c:v>
                </c:pt>
                <c:pt idx="12">
                  <c:v>1</c:v>
                </c:pt>
                <c:pt idx="13">
                  <c:v>7</c:v>
                </c:pt>
                <c:pt idx="14">
                  <c:v>4</c:v>
                </c:pt>
                <c:pt idx="15">
                  <c:v>28</c:v>
                </c:pt>
                <c:pt idx="16">
                  <c:v>8</c:v>
                </c:pt>
                <c:pt idx="17">
                  <c:v>6</c:v>
                </c:pt>
                <c:pt idx="1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2791936"/>
        <c:axId val="242793472"/>
      </c:barChart>
      <c:catAx>
        <c:axId val="24279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2793472"/>
        <c:crosses val="autoZero"/>
        <c:auto val="1"/>
        <c:lblAlgn val="ctr"/>
        <c:lblOffset val="100"/>
        <c:noMultiLvlLbl val="0"/>
      </c:catAx>
      <c:valAx>
        <c:axId val="242793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279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виправних</a:t>
            </a:r>
            <a:r>
              <a:rPr lang="uk-UA" sz="2000" b="1" u="sng" baseline="0" dirty="0">
                <a:latin typeface="Segoe UI" panose="020B0502040204020203" pitchFamily="34" charset="0"/>
                <a:cs typeface="Segoe UI" panose="020B0502040204020203" pitchFamily="34" charset="0"/>
              </a:rPr>
              <a:t> робіт</a:t>
            </a:r>
            <a:endParaRPr lang="uk-UA" sz="2000" b="1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noFill/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6</c:v>
                </c:pt>
                <c:pt idx="6">
                  <c:v>2</c:v>
                </c:pt>
                <c:pt idx="10">
                  <c:v>3</c:v>
                </c:pt>
                <c:pt idx="11">
                  <c:v>1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4</c:v>
                </c:pt>
                <c:pt idx="4">
                  <c:v>2</c:v>
                </c:pt>
                <c:pt idx="5">
                  <c:v>1</c:v>
                </c:pt>
                <c:pt idx="9">
                  <c:v>2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- 27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7</c:v>
                </c:pt>
                <c:pt idx="1">
                  <c:v>1</c:v>
                </c:pt>
                <c:pt idx="4">
                  <c:v>6</c:v>
                </c:pt>
                <c:pt idx="5">
                  <c:v>1</c:v>
                </c:pt>
                <c:pt idx="6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3089408"/>
        <c:axId val="243090944"/>
      </c:barChart>
      <c:catAx>
        <c:axId val="24308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3090944"/>
        <c:crosses val="autoZero"/>
        <c:auto val="1"/>
        <c:lblAlgn val="ctr"/>
        <c:lblOffset val="100"/>
        <c:noMultiLvlLbl val="0"/>
      </c:catAx>
      <c:valAx>
        <c:axId val="243090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308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</a:t>
            </a:r>
            <a:r>
              <a:rPr lang="uk-UA" sz="2000" b="1" u="sng" dirty="0" err="1">
                <a:latin typeface="Segoe UI" panose="020B0502040204020203" pitchFamily="34" charset="0"/>
                <a:cs typeface="Segoe UI" panose="020B0502040204020203" pitchFamily="34" charset="0"/>
              </a:rPr>
              <a:t>пробаційного</a:t>
            </a: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 нагляду</a:t>
            </a:r>
          </a:p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 sz="2000" b="1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Поставлено на облік - 61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noFill/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17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8">
                  <c:v>1</c:v>
                </c:pt>
                <c:pt idx="9">
                  <c:v>2</c:v>
                </c:pt>
                <c:pt idx="10">
                  <c:v>16</c:v>
                </c:pt>
                <c:pt idx="11">
                  <c:v>4</c:v>
                </c:pt>
                <c:pt idx="13">
                  <c:v>1</c:v>
                </c:pt>
                <c:pt idx="15">
                  <c:v>4</c:v>
                </c:pt>
                <c:pt idx="16">
                  <c:v>3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Перебуває на обліку - 49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12</c:v>
                </c:pt>
                <c:pt idx="1">
                  <c:v>2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16</c:v>
                </c:pt>
                <c:pt idx="11">
                  <c:v>4</c:v>
                </c:pt>
                <c:pt idx="15">
                  <c:v>2</c:v>
                </c:pt>
                <c:pt idx="16">
                  <c:v>3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3053696"/>
        <c:axId val="243055232"/>
      </c:barChart>
      <c:catAx>
        <c:axId val="24305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3055232"/>
        <c:crosses val="autoZero"/>
        <c:auto val="1"/>
        <c:lblAlgn val="ctr"/>
        <c:lblOffset val="100"/>
        <c:noMultiLvlLbl val="0"/>
      </c:catAx>
      <c:valAx>
        <c:axId val="243055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4305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BAB3F-D061-492D-AD99-B4D730254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466177-FDD0-4E0D-8B5C-6F19DE016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B9130E-7901-4BFA-9C0E-E9B9B3EB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BD8875-5C53-4FDC-B888-85CF418A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77E810-79D0-41D4-8DE2-82AE26B1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687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1A589-B2F2-4895-8B65-775A21053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BC1583-2DCD-419D-9AB2-B09CB0229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402D10-352F-477C-91D0-7D9F4C9A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10F3E5-C40E-472F-A658-B9A224A3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51ADAB-AA26-4445-AFFA-842A76966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52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54C724-F6CC-4A6F-B881-747186D21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434A0D-9567-4020-904E-4E5FAE5AF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445213-3159-4E91-BE42-25D42058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EB1D4E-BEB3-45AE-BBAC-1B321A50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89530-4829-4200-935E-EDC4AB49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718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7AA1B-3258-4ED7-8C85-4E307D582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4DBECC-9806-40A4-A25E-26F763E48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E10AA1-CC35-4208-8633-DBC700BC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44309F-19F8-4D1B-B720-531EDE67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369141-7994-4960-93B8-32465E34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058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FB94B-E9B5-423D-9083-97526A84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BEAF78-852E-4CE9-9CF4-4127F4F1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CE31EE-68C7-4944-9A31-54AB6932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D67804-5BBC-4828-BC93-3008C0088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B1FE8F-A4BB-49F9-A38A-F08C5120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511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1F29E-68DA-4C4B-B050-F6984C14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7737F4-C982-4FA6-BD78-FDDFF1C3A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4FE1B0-8DF9-4127-A6EE-3226EF67E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274C73-ADCE-41FA-AC7F-BB304E278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491BE1-FF34-473A-A243-63D2B3A5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35FEA7-928D-4687-ADD0-56F9F19A8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162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B84057-C6AE-4DD2-99E5-08AE67925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7C29FE-83F9-4F11-ACCC-961EC446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DE3F10-2ECE-430B-9BCF-49AED4230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C88C7F3-0B94-4CBA-B06C-EB069FD29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4FE31B-5E20-48B0-A94E-8823360BD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00CB38B-7D9C-4FA3-89A6-C67E5BE43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B3C104-CD79-4246-816E-1B2A180F7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A2376A-F320-4A6A-9C5A-7B65C941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34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B6ABF-8A55-44A0-947A-DAFFF128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E32705-80A8-4A7C-9125-6AAFDEF1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49D017-FC4A-49F7-A95B-201092A5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82D976-953C-4CE3-8701-4982FF16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5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39113E7-E84D-4F80-AD20-045B8235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E008E0-2793-4BFC-B131-77DE56F1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DA0720-A199-4A62-9612-5CA0C4A9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714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ED87F-06AC-4675-B7CF-0FB5BBA4D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D84737-E642-4D04-9A88-155E84828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6A77A3-3A39-4528-B854-47259F2E3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18C9E8-0A08-4B77-9722-028A38469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18C972-8F2A-4A40-852E-CEE2A1AE1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B474CA-3BD2-4DD6-A76A-42FB95FB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404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F61A5-A56C-40DB-BC79-397C83CB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C5F73DC-0D4E-453C-9A83-782759A6A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A82923-5021-4FE0-BD1D-476F596BF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4249EC-F6D8-47D7-8A29-C17BB39C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69B0E2-CD59-467A-A63E-D4B8540F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898172-D193-4901-9AF2-528BDD05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341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F1B194-569E-4A32-9E47-7F96211D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4AF0F5-5521-49B4-905E-A7119D1E9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F31158-B9A1-47B3-967C-28FBE452B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6BE8-59BB-45A2-B97B-724BF5E6CBE3}" type="datetimeFigureOut">
              <a:rPr lang="uk-UA" smtClean="0"/>
              <a:pPr/>
              <a:t>2024-07-16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5FF5BE-9A3D-434D-A3AE-22F7873BE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7BDF32-E80A-44AF-824F-14BE83C02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547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m1@probation.gov.u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491" y="1578632"/>
            <a:ext cx="8911086" cy="248440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РЕЗУЛЬТАТИ ДІЯЛЬНОСТІ ФІЛІЇ </a:t>
            </a:r>
            <a:b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ДЕРЖАВНОЇ УСТАНОВИ «ЦЕНТР ПРОБАЦІЇ» </a:t>
            </a:r>
            <a:b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В СУМСЬКІЙ ОБЛАСТІ ТА ЇЇ УПОВНОВАЖЕНИХ ОРГАНІВ З ПИТАНЬ ПРОБАЦІЇ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069157"/>
            <a:ext cx="5980981" cy="7105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2000" dirty="0">
                <a:latin typeface="Segoe UI" panose="020B0502040204020203" pitchFamily="34" charset="0"/>
                <a:cs typeface="Segoe UI" panose="020B0502040204020203" pitchFamily="34" charset="0"/>
              </a:rPr>
              <a:t>Микола </a:t>
            </a:r>
            <a:r>
              <a:rPr lang="uk-UA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Гричковський</a:t>
            </a:r>
            <a:r>
              <a:rPr lang="uk-UA" sz="2000" dirty="0">
                <a:latin typeface="Segoe UI" panose="020B0502040204020203" pitchFamily="34" charset="0"/>
                <a:cs typeface="Segoe UI" panose="020B0502040204020203" pitchFamily="34" charset="0"/>
              </a:rPr>
              <a:t> начальник філії Державної установи «Центр пробації» в Сумській області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2024 рік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645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2302" y="1086576"/>
            <a:ext cx="6987396" cy="80318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ПРОБАЦІЙНІ ПРОГРАМИ призначені неповнолітнім (</a:t>
            </a:r>
            <a:r>
              <a:rPr lang="uk-UA" sz="2400" b="1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ст.ст</a:t>
            </a:r>
            <a:r>
              <a:rPr lang="uk-UA" sz="24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75,104)</a:t>
            </a:r>
            <a:br>
              <a:rPr lang="uk-UA" sz="2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uk-UA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654C82AF-722C-4F1C-819B-59A3644BD6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024914"/>
              </p:ext>
            </p:extLst>
          </p:nvPr>
        </p:nvGraphicFramePr>
        <p:xfrm>
          <a:off x="874714" y="1695635"/>
          <a:ext cx="10515597" cy="4924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503">
                  <a:extLst>
                    <a:ext uri="{9D8B030D-6E8A-4147-A177-3AD203B41FA5}">
                      <a16:colId xmlns:a16="http://schemas.microsoft.com/office/drawing/2014/main" val="2412679229"/>
                    </a:ext>
                  </a:extLst>
                </a:gridCol>
                <a:gridCol w="6107185">
                  <a:extLst>
                    <a:ext uri="{9D8B030D-6E8A-4147-A177-3AD203B41FA5}">
                      <a16:colId xmlns:a16="http://schemas.microsoft.com/office/drawing/2014/main" val="236048848"/>
                    </a:ext>
                  </a:extLst>
                </a:gridCol>
                <a:gridCol w="2276909">
                  <a:extLst>
                    <a:ext uri="{9D8B030D-6E8A-4147-A177-3AD203B41FA5}">
                      <a16:colId xmlns:a16="http://schemas.microsoft.com/office/drawing/2014/main" val="2630893353"/>
                    </a:ext>
                  </a:extLst>
                </a:gridCol>
              </a:tblGrid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752790"/>
                  </a:ext>
                </a:extLst>
              </a:tr>
              <a:tr h="65633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Кількість судових рішень, що надійшли на виконання всього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4862095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Зміна </a:t>
                      </a:r>
                      <a:r>
                        <a:rPr lang="uk-UA" dirty="0" err="1"/>
                        <a:t>прокримінального</a:t>
                      </a:r>
                      <a:r>
                        <a:rPr lang="uk-UA" dirty="0"/>
                        <a:t> мислення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9115728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Подолання агресивної поведінки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8480633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Попередження вживання психотропних речовин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9618814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Формування життєвих навичок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0972107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/>
                        <a:t>Подолання домашнього насильства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9081393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Кількість виконаних пробаційних програм (враховуючи  минулорічні)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3439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157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023" y="427839"/>
            <a:ext cx="6961544" cy="145129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Випробування, </a:t>
            </a:r>
            <a:r>
              <a:rPr lang="uk-UA" sz="1800" u="sng" dirty="0">
                <a:latin typeface="Segoe UI" panose="020B0502040204020203" pitchFamily="34" charset="0"/>
                <a:cs typeface="Segoe UI" panose="020B0502040204020203" pitchFamily="34" charset="0"/>
              </a:rPr>
              <a:t>виправні</a:t>
            </a:r>
            <a:r>
              <a:rPr lang="uk-UA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 роботи, громадські роботи,  позбавлені права обіймати посади чи діяльність, штрафи та суспільно корисні роботи</a:t>
            </a: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084724"/>
              </p:ext>
            </p:extLst>
          </p:nvPr>
        </p:nvGraphicFramePr>
        <p:xfrm>
          <a:off x="269846" y="1687770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6255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017081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0791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6478AF0-CFFD-4CD3-A01A-F8ACABF61821}"/>
              </a:ext>
            </a:extLst>
          </p:cNvPr>
          <p:cNvSpPr/>
          <p:nvPr/>
        </p:nvSpPr>
        <p:spPr>
          <a:xfrm>
            <a:off x="736147" y="1491025"/>
            <a:ext cx="3600000" cy="416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dirty="0">
                <a:latin typeface="Segoe UI" panose="020B0502040204020203" pitchFamily="34" charset="0"/>
                <a:cs typeface="Segoe UI" panose="020B0502040204020203" pitchFamily="34" charset="0"/>
              </a:rPr>
              <a:t>70</a:t>
            </a:r>
            <a:endParaRPr lang="uk-UA" sz="4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uk-UA" sz="2400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Засуджених до заборони керувати транспортними засобами 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87E2FDC-E17A-4957-B8FF-F3B2C7F6CCD5}"/>
              </a:ext>
            </a:extLst>
          </p:cNvPr>
          <p:cNvSpPr/>
          <p:nvPr/>
        </p:nvSpPr>
        <p:spPr>
          <a:xfrm>
            <a:off x="6677797" y="1491025"/>
            <a:ext cx="3600000" cy="18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dirty="0">
                <a:latin typeface="Segoe UI" panose="020B0502040204020203" pitchFamily="34" charset="0"/>
                <a:cs typeface="Segoe UI" panose="020B0502040204020203" pitchFamily="34" charset="0"/>
              </a:rPr>
              <a:t>62</a:t>
            </a:r>
            <a:r>
              <a:rPr lang="uk-UA" dirty="0"/>
              <a:t> </a:t>
            </a:r>
          </a:p>
          <a:p>
            <a:pPr algn="ctr"/>
            <a:r>
              <a:rPr lang="uk-UA" dirty="0"/>
              <a:t>вилучено водійських посвідчень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B5319B5B-47D8-418E-914F-329C283B1F55}"/>
              </a:ext>
            </a:extLst>
          </p:cNvPr>
          <p:cNvSpPr/>
          <p:nvPr/>
        </p:nvSpPr>
        <p:spPr>
          <a:xfrm>
            <a:off x="6677797" y="3857109"/>
            <a:ext cx="3600000" cy="18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dirty="0">
                <a:latin typeface="Segoe UI" panose="020B0502040204020203" pitchFamily="34" charset="0"/>
                <a:cs typeface="Segoe UI" panose="020B0502040204020203" pitchFamily="34" charset="0"/>
              </a:rPr>
              <a:t>68</a:t>
            </a:r>
            <a:r>
              <a:rPr lang="uk-UA" dirty="0"/>
              <a:t> </a:t>
            </a:r>
            <a:br>
              <a:rPr lang="uk-UA" dirty="0"/>
            </a:br>
            <a:r>
              <a:rPr lang="uk-UA" dirty="0"/>
              <a:t>поставлено на облік в органах національної поліції</a:t>
            </a:r>
          </a:p>
        </p:txBody>
      </p:sp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76D67426-7393-4B14-9082-C2CD575A5D4C}"/>
              </a:ext>
            </a:extLst>
          </p:cNvPr>
          <p:cNvSpPr/>
          <p:nvPr/>
        </p:nvSpPr>
        <p:spPr>
          <a:xfrm>
            <a:off x="4566456" y="2031025"/>
            <a:ext cx="1800000" cy="72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72BB3CFE-7823-4F77-91AB-E070D1C748FE}"/>
              </a:ext>
            </a:extLst>
          </p:cNvPr>
          <p:cNvSpPr/>
          <p:nvPr/>
        </p:nvSpPr>
        <p:spPr>
          <a:xfrm>
            <a:off x="4566456" y="4397109"/>
            <a:ext cx="1800000" cy="72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6186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595364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9581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248464"/>
              </p:ext>
            </p:extLst>
          </p:nvPr>
        </p:nvGraphicFramePr>
        <p:xfrm>
          <a:off x="269846" y="987723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961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248464"/>
              </p:ext>
            </p:extLst>
          </p:nvPr>
        </p:nvGraphicFramePr>
        <p:xfrm>
          <a:off x="269846" y="987723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9610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741957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4101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743088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8918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РОЗШУК ЗАСУДЖЕНИХ ОСІБ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85EAADE8-0ECA-478A-B255-AC174A00C7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425808"/>
              </p:ext>
            </p:extLst>
          </p:nvPr>
        </p:nvGraphicFramePr>
        <p:xfrm>
          <a:off x="86264" y="1828801"/>
          <a:ext cx="5981700" cy="482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B4E6C9D1-92DD-441B-A655-142FAB268A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128009"/>
              </p:ext>
            </p:extLst>
          </p:nvPr>
        </p:nvGraphicFramePr>
        <p:xfrm>
          <a:off x="6067964" y="1828801"/>
          <a:ext cx="3245833" cy="4822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Десятиугольник 4">
            <a:extLst>
              <a:ext uri="{FF2B5EF4-FFF2-40B4-BE49-F238E27FC236}">
                <a16:creationId xmlns:a16="http://schemas.microsoft.com/office/drawing/2014/main" id="{F4A02DEF-4379-4A8E-9A7E-BDBD374B6511}"/>
              </a:ext>
            </a:extLst>
          </p:cNvPr>
          <p:cNvSpPr/>
          <p:nvPr/>
        </p:nvSpPr>
        <p:spPr>
          <a:xfrm>
            <a:off x="10376033" y="1913822"/>
            <a:ext cx="1700947" cy="1515178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14</a:t>
            </a: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C2EB712A-A053-401F-849C-A4246502C99D}"/>
              </a:ext>
            </a:extLst>
          </p:cNvPr>
          <p:cNvSpPr/>
          <p:nvPr/>
        </p:nvSpPr>
        <p:spPr>
          <a:xfrm rot="20399799">
            <a:off x="9023881" y="2952017"/>
            <a:ext cx="1565840" cy="1035172"/>
          </a:xfrm>
          <a:prstGeom prst="rightArrow">
            <a:avLst>
              <a:gd name="adj1" fmla="val 50000"/>
              <a:gd name="adj2" fmla="val 778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З них строк </a:t>
            </a:r>
            <a:r>
              <a:rPr lang="ru-RU" sz="1400" dirty="0" err="1"/>
              <a:t>закінчився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99830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ОРГАНІЗАЦІЙНО-ШТАТНА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42639"/>
            <a:ext cx="5979207" cy="415816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Відповідно до штатного розпису передбачено </a:t>
            </a:r>
            <a:r>
              <a:rPr lang="uk-UA" sz="2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82</a:t>
            </a: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 посади працівників які працюють за трудовим договором.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На кінець І півріччя 2024 року фактична чисельність персоналу філії Центру пробації в Сумській області становить 68 працівників.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Загальний некомплект персоналу – 14 посад: </a:t>
            </a: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12 – вакантні посади, 1 – працівник перебуває у відпустці для догляду за дитиною до 3-х років, 1 – працівник увільнений у зв'язку зі службою в ЗСУ.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 Протягом І півріччя 2024 року прийнято 11 осіб, звільнено 12 працівників.</a:t>
            </a:r>
            <a:endParaRPr lang="ru-RU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buNone/>
            </a:pPr>
            <a:endParaRPr lang="uk-UA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Рисунок 8" descr="Результат пошуку зображень за запитом &quot;карта сумської області по районам цвітна&quot;">
            <a:extLst>
              <a:ext uri="{FF2B5EF4-FFF2-40B4-BE49-F238E27FC236}">
                <a16:creationId xmlns:a16="http://schemas.microsoft.com/office/drawing/2014/main" id="{25333937-DE47-43EC-9A10-62E3E5101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326" y="945551"/>
            <a:ext cx="5307111" cy="591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Овал 11">
            <a:extLst>
              <a:ext uri="{FF2B5EF4-FFF2-40B4-BE49-F238E27FC236}">
                <a16:creationId xmlns:a16="http://schemas.microsoft.com/office/drawing/2014/main" id="{F7C49065-BB1C-4779-BD09-D50F06F78D77}"/>
              </a:ext>
            </a:extLst>
          </p:cNvPr>
          <p:cNvSpPr/>
          <p:nvPr/>
        </p:nvSpPr>
        <p:spPr>
          <a:xfrm>
            <a:off x="1793557" y="119799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92BBFC84-5AE0-4BE3-ADF9-59F106DA19A7}"/>
              </a:ext>
            </a:extLst>
          </p:cNvPr>
          <p:cNvSpPr/>
          <p:nvPr/>
        </p:nvSpPr>
        <p:spPr>
          <a:xfrm>
            <a:off x="1904422" y="1761628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36885D7A-E65C-4380-BDFC-5B612BB9538C}"/>
              </a:ext>
            </a:extLst>
          </p:cNvPr>
          <p:cNvSpPr/>
          <p:nvPr/>
        </p:nvSpPr>
        <p:spPr>
          <a:xfrm>
            <a:off x="1199336" y="2170867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4663672" y="5779698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BE0EEDE-BB41-44FF-9739-6FB19E457152}"/>
              </a:ext>
            </a:extLst>
          </p:cNvPr>
          <p:cNvSpPr/>
          <p:nvPr/>
        </p:nvSpPr>
        <p:spPr>
          <a:xfrm>
            <a:off x="4085594" y="5165351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4445594" y="4541140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3188437" y="4916385"/>
            <a:ext cx="360000" cy="39760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3688544" y="6055536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278333" y="5106605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125947" y="5249701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221442" y="4962714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798882" y="4295717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347619" y="471135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001255" y="412748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296159" y="354361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999769" y="3957270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308528" y="2829115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983442" y="2375874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758804" y="397310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343213" y="4541140"/>
            <a:ext cx="631691" cy="3204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</a:rPr>
              <a:t>14</a:t>
            </a: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822136" y="4511453"/>
            <a:ext cx="794687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845216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20741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1989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411321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534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5" y="350841"/>
            <a:ext cx="5563401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ПОВТОРНА ЗЛОЧИННІСТЬ 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340418"/>
              </p:ext>
            </p:extLst>
          </p:nvPr>
        </p:nvGraphicFramePr>
        <p:xfrm>
          <a:off x="302004" y="1276709"/>
          <a:ext cx="1129643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766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4484" y="591721"/>
            <a:ext cx="5287577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ЗАСУДЖЕННЯ ЗА УХИЛЕННЯ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5042B9B-BB34-49D1-B52F-6C26C2A3C3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158062"/>
              </p:ext>
            </p:extLst>
          </p:nvPr>
        </p:nvGraphicFramePr>
        <p:xfrm>
          <a:off x="838199" y="864067"/>
          <a:ext cx="10721830" cy="5909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7583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8815" y="714468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ЮВЕНАЛЬНА ПРОБАЦІЯ </a:t>
            </a:r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800CDFD9-8316-430A-A77F-C3DB076857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608545"/>
              </p:ext>
            </p:extLst>
          </p:nvPr>
        </p:nvGraphicFramePr>
        <p:xfrm>
          <a:off x="86265" y="1568918"/>
          <a:ext cx="11990716" cy="5189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0716">
                  <a:extLst>
                    <a:ext uri="{9D8B030D-6E8A-4147-A177-3AD203B41FA5}">
                      <a16:colId xmlns:a16="http://schemas.microsoft.com/office/drawing/2014/main" val="229890249"/>
                    </a:ext>
                  </a:extLst>
                </a:gridCol>
              </a:tblGrid>
              <a:tr h="508205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ПРОБАЦІЯ ЩОДО НЕПОВНОЛІТНІХ </a:t>
                      </a:r>
                      <a:endParaRPr lang="uk-UA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426224"/>
                  </a:ext>
                </a:extLst>
              </a:tr>
              <a:tr h="617621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ДІТЕЙ ПРОЙШЛО ПО ОБЛІКАХ УПОВНОВАЖЕНИХ ОРГАНІВ ПРОБАЦІЇ ОБЛАСТІ </a:t>
                      </a:r>
                      <a:r>
                        <a:rPr lang="en-US" dirty="0"/>
                        <a:t>(</a:t>
                      </a:r>
                      <a:r>
                        <a:rPr lang="uk-UA" dirty="0"/>
                        <a:t>включно із засудженими до                        </a:t>
                      </a:r>
                    </a:p>
                    <a:p>
                      <a:pPr algn="l"/>
                      <a:r>
                        <a:rPr lang="uk-UA" dirty="0"/>
                        <a:t>                                                                                                                                                                 штрафу та </a:t>
                      </a:r>
                      <a:r>
                        <a:rPr lang="uk-UA" dirty="0" err="1"/>
                        <a:t>адмін.стягнення</a:t>
                      </a:r>
                      <a:r>
                        <a:rPr lang="uk-UA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477737"/>
                  </a:ext>
                </a:extLst>
              </a:tr>
              <a:tr h="635267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 ЗАСУДЖЕНИХ ДІТЕЙ ПЕРЕБУВАЄ НА ОБЛІКУ, З НИХ: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4736"/>
                  </a:ext>
                </a:extLst>
              </a:tr>
              <a:tr h="558266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                                                                                                  ДИТИНИ ВІКОМ 15 РОКІВ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919987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                                                                                                  ДИТИНИ ВІКОМ 16 РОКІВ                                                                 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870363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                                                                                                  ДІТЕЙ ВІКОМ 17 РОКІВ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482097"/>
                  </a:ext>
                </a:extLst>
              </a:tr>
              <a:tr h="577515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ЗАСУДЖЕНІ ВПЕРШЕ, З НИХ:                                               ВЧИНИЛИ ЗЛОЧИН САМОСТІЙНО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023720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ДІТЕЙ ВИХОВУЮТЬСЯ У НЕПОВНИХ СІМ’ЯХ                     ДІТЕЙ ПЕРЕБУВАЮТЬ У СКЛАДНИХ ЖИТТЄВИХ ОБСТАВИНАХ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4192768"/>
                  </a:ext>
                </a:extLst>
              </a:tr>
              <a:tr h="508205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ДИТИНА ВЧИНИЛА ПОВТОРНИЙ ЗЛОЧИН                        В ПЕРІОД ПЕРЕБУВАННЯ НА ОБЛІКУ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3991913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Десятиугольник 4">
            <a:extLst>
              <a:ext uri="{FF2B5EF4-FFF2-40B4-BE49-F238E27FC236}">
                <a16:creationId xmlns:a16="http://schemas.microsoft.com/office/drawing/2014/main" id="{134B5A70-8032-40AA-B785-FC4B28F8CEBA}"/>
              </a:ext>
            </a:extLst>
          </p:cNvPr>
          <p:cNvSpPr/>
          <p:nvPr/>
        </p:nvSpPr>
        <p:spPr>
          <a:xfrm>
            <a:off x="197716" y="2129942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30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Десятиугольник 13">
            <a:extLst>
              <a:ext uri="{FF2B5EF4-FFF2-40B4-BE49-F238E27FC236}">
                <a16:creationId xmlns:a16="http://schemas.microsoft.com/office/drawing/2014/main" id="{940C18F2-11F3-4C80-B05B-BE0AD30FD75A}"/>
              </a:ext>
            </a:extLst>
          </p:cNvPr>
          <p:cNvSpPr/>
          <p:nvPr/>
        </p:nvSpPr>
        <p:spPr>
          <a:xfrm>
            <a:off x="197716" y="2792709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15" name="Десятиугольник 14">
            <a:extLst>
              <a:ext uri="{FF2B5EF4-FFF2-40B4-BE49-F238E27FC236}">
                <a16:creationId xmlns:a16="http://schemas.microsoft.com/office/drawing/2014/main" id="{DDBC4975-62E3-4398-B62B-EA45E7C60408}"/>
              </a:ext>
            </a:extLst>
          </p:cNvPr>
          <p:cNvSpPr/>
          <p:nvPr/>
        </p:nvSpPr>
        <p:spPr>
          <a:xfrm>
            <a:off x="5433623" y="3332709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6" name="Десятиугольник 15">
            <a:extLst>
              <a:ext uri="{FF2B5EF4-FFF2-40B4-BE49-F238E27FC236}">
                <a16:creationId xmlns:a16="http://schemas.microsoft.com/office/drawing/2014/main" id="{D12D929A-B365-419E-90EA-5F97DD30AAD4}"/>
              </a:ext>
            </a:extLst>
          </p:cNvPr>
          <p:cNvSpPr/>
          <p:nvPr/>
        </p:nvSpPr>
        <p:spPr>
          <a:xfrm>
            <a:off x="5433623" y="3932105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4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Десятиугольник 16">
            <a:extLst>
              <a:ext uri="{FF2B5EF4-FFF2-40B4-BE49-F238E27FC236}">
                <a16:creationId xmlns:a16="http://schemas.microsoft.com/office/drawing/2014/main" id="{D9B0E649-29D5-4EEF-A655-20FC7EBA1A79}"/>
              </a:ext>
            </a:extLst>
          </p:cNvPr>
          <p:cNvSpPr/>
          <p:nvPr/>
        </p:nvSpPr>
        <p:spPr>
          <a:xfrm>
            <a:off x="5433623" y="4500400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Десятиугольник 17">
            <a:extLst>
              <a:ext uri="{FF2B5EF4-FFF2-40B4-BE49-F238E27FC236}">
                <a16:creationId xmlns:a16="http://schemas.microsoft.com/office/drawing/2014/main" id="{1151D61B-DC2E-4C33-8FB4-1F3AFC2A3F6D}"/>
              </a:ext>
            </a:extLst>
          </p:cNvPr>
          <p:cNvSpPr/>
          <p:nvPr/>
        </p:nvSpPr>
        <p:spPr>
          <a:xfrm>
            <a:off x="197716" y="5054831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19" name="Десятиугольник 18">
            <a:extLst>
              <a:ext uri="{FF2B5EF4-FFF2-40B4-BE49-F238E27FC236}">
                <a16:creationId xmlns:a16="http://schemas.microsoft.com/office/drawing/2014/main" id="{95E58A93-43C1-42A0-B64F-4FC2D0E02657}"/>
              </a:ext>
            </a:extLst>
          </p:cNvPr>
          <p:cNvSpPr/>
          <p:nvPr/>
        </p:nvSpPr>
        <p:spPr>
          <a:xfrm>
            <a:off x="5433623" y="5082387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10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Десятиугольник 19">
            <a:extLst>
              <a:ext uri="{FF2B5EF4-FFF2-40B4-BE49-F238E27FC236}">
                <a16:creationId xmlns:a16="http://schemas.microsoft.com/office/drawing/2014/main" id="{4F88B2B7-2B47-4F3E-AE47-41B3D653338B}"/>
              </a:ext>
            </a:extLst>
          </p:cNvPr>
          <p:cNvSpPr/>
          <p:nvPr/>
        </p:nvSpPr>
        <p:spPr>
          <a:xfrm>
            <a:off x="197716" y="5678978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8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Десятиугольник 20">
            <a:extLst>
              <a:ext uri="{FF2B5EF4-FFF2-40B4-BE49-F238E27FC236}">
                <a16:creationId xmlns:a16="http://schemas.microsoft.com/office/drawing/2014/main" id="{8D14F36E-DC39-490D-8393-ECB0A36381E7}"/>
              </a:ext>
            </a:extLst>
          </p:cNvPr>
          <p:cNvSpPr/>
          <p:nvPr/>
        </p:nvSpPr>
        <p:spPr>
          <a:xfrm>
            <a:off x="5433623" y="5678978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8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Десятиугольник 21">
            <a:extLst>
              <a:ext uri="{FF2B5EF4-FFF2-40B4-BE49-F238E27FC236}">
                <a16:creationId xmlns:a16="http://schemas.microsoft.com/office/drawing/2014/main" id="{8AC9D479-B54F-455F-B8EE-50DD53AE8500}"/>
              </a:ext>
            </a:extLst>
          </p:cNvPr>
          <p:cNvSpPr/>
          <p:nvPr/>
        </p:nvSpPr>
        <p:spPr>
          <a:xfrm>
            <a:off x="197716" y="6218978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23" name="Десятиугольник 22">
            <a:extLst>
              <a:ext uri="{FF2B5EF4-FFF2-40B4-BE49-F238E27FC236}">
                <a16:creationId xmlns:a16="http://schemas.microsoft.com/office/drawing/2014/main" id="{63479A54-590A-4F94-AF5E-6BA1BC164620}"/>
              </a:ext>
            </a:extLst>
          </p:cNvPr>
          <p:cNvSpPr/>
          <p:nvPr/>
        </p:nvSpPr>
        <p:spPr>
          <a:xfrm>
            <a:off x="5433623" y="6275569"/>
            <a:ext cx="648000" cy="483025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6830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68338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АДМІНІСТРАТИВНІ СТЯГНЕННЯ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C3F4949A-1A83-4D94-B560-1CD319B3B7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5971574"/>
              </p:ext>
            </p:extLst>
          </p:nvPr>
        </p:nvGraphicFramePr>
        <p:xfrm>
          <a:off x="276837" y="1652630"/>
          <a:ext cx="11593585" cy="4805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Объект 14">
            <a:extLst>
              <a:ext uri="{FF2B5EF4-FFF2-40B4-BE49-F238E27FC236}">
                <a16:creationId xmlns:a16="http://schemas.microsoft.com/office/drawing/2014/main" id="{E1D13EAE-F17B-4667-89D8-D76925CF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5827" y="6344728"/>
            <a:ext cx="3333924" cy="3599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9173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68338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АДМІНІСТРАТИВНІ СТЯГНЕННЯ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C3F4949A-1A83-4D94-B560-1CD319B3B7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8726363"/>
              </p:ext>
            </p:extLst>
          </p:nvPr>
        </p:nvGraphicFramePr>
        <p:xfrm>
          <a:off x="276837" y="1652630"/>
          <a:ext cx="11593585" cy="4805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Объект 14">
            <a:extLst>
              <a:ext uri="{FF2B5EF4-FFF2-40B4-BE49-F238E27FC236}">
                <a16:creationId xmlns:a16="http://schemas.microsoft.com/office/drawing/2014/main" id="{E1D13EAE-F17B-4667-89D8-D76925CF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5827" y="6344728"/>
            <a:ext cx="3333924" cy="3599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5521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2302" y="692903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ЄДИНИЙ РЕЄСТР ЗАСУДЖЕНИХ ОСІБ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5" name="Місце для вмісту 14">
            <a:extLst>
              <a:ext uri="{FF2B5EF4-FFF2-40B4-BE49-F238E27FC236}">
                <a16:creationId xmlns:a16="http://schemas.microsoft.com/office/drawing/2014/main" id="{DD530F5D-5BBC-4E6D-AE50-F97E8E256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460492"/>
              </p:ext>
            </p:extLst>
          </p:nvPr>
        </p:nvGraphicFramePr>
        <p:xfrm>
          <a:off x="510139" y="2759978"/>
          <a:ext cx="10857297" cy="3890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Объект 2">
            <a:extLst>
              <a:ext uri="{FF2B5EF4-FFF2-40B4-BE49-F238E27FC236}">
                <a16:creationId xmlns:a16="http://schemas.microsoft.com/office/drawing/2014/main" id="{C172E437-FFA0-42A6-975C-7C3694579E38}"/>
              </a:ext>
            </a:extLst>
          </p:cNvPr>
          <p:cNvSpPr txBox="1">
            <a:spLocks/>
          </p:cNvSpPr>
          <p:nvPr/>
        </p:nvSpPr>
        <p:spPr>
          <a:xfrm>
            <a:off x="326775" y="1566567"/>
            <a:ext cx="11677871" cy="1453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	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За І півріччя 2024 року шість співробітників структурних підрозділів філії ДУ «Центр пробації» в Сумській області пройшли навчання по роботі в Єдиному реєстру засуджених та осіб, узятих під варту (далі – Реєстр). На кінець звітного періоду 55 співробітників мають можливість працювати в Реєстрі,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що становить </a:t>
            </a:r>
            <a:r>
              <a:rPr kumimoji="0" lang="uk-UA" sz="2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91,7</a:t>
            </a:r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%</a:t>
            </a: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75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ЄДИНИЙ РЕЄСТР ЗАСУДЖЕНИХ ОСІБ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E685D78B-B711-43B5-AB59-70736A3A3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139137"/>
              </p:ext>
            </p:extLst>
          </p:nvPr>
        </p:nvGraphicFramePr>
        <p:xfrm>
          <a:off x="343949" y="2113474"/>
          <a:ext cx="11733751" cy="4537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406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714886"/>
            <a:ext cx="6987396" cy="68338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Волонтерство</a:t>
            </a: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2800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endParaRPr lang="uk-UA" sz="28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742032"/>
              </p:ext>
            </p:extLst>
          </p:nvPr>
        </p:nvGraphicFramePr>
        <p:xfrm>
          <a:off x="188302" y="2888676"/>
          <a:ext cx="11769237" cy="399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8215" y="1383321"/>
            <a:ext cx="112893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Керуючись законодавством у сфері волонтерства пробації та з метою сприяння уповноваженим органам з питань пробації області у здійсненні нагляду за суб’єктами пробації та проведенні з ними соціально-виховної роботи, 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на кінець </a:t>
            </a:r>
            <a:r>
              <a:rPr lang="uk-UA" sz="1600" b="1" dirty="0">
                <a:solidFill>
                  <a:schemeClr val="accent1">
                    <a:lumMod val="75000"/>
                  </a:schemeClr>
                </a:solidFill>
              </a:rPr>
              <a:t>звітного періоду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з органами пробації області співпрацював</a:t>
            </a:r>
            <a:r>
              <a:rPr kumimoji="0" lang="uk-UA" sz="1600" b="1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31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волонтер пробації. </a:t>
            </a:r>
          </a:p>
          <a:p>
            <a:pPr lvl="0" algn="just"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	</a:t>
            </a: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З</a:t>
            </a:r>
            <a:r>
              <a:rPr lang="uk-UA" sz="1600" b="1" dirty="0" err="1">
                <a:solidFill>
                  <a:srgbClr val="002060"/>
                </a:solidFill>
              </a:rPr>
              <a:t>агальна</a:t>
            </a:r>
            <a:r>
              <a:rPr lang="uk-UA" sz="1600" b="1" dirty="0">
                <a:solidFill>
                  <a:srgbClr val="002060"/>
                </a:solidFill>
              </a:rPr>
              <a:t> кількість заходів, яка була проведена волонтерами пробації, становила – 98 заходів, до участі в  яких було залучено </a:t>
            </a:r>
            <a:r>
              <a:rPr lang="en-US" sz="1600" b="1" dirty="0">
                <a:solidFill>
                  <a:srgbClr val="002060"/>
                </a:solidFill>
              </a:rPr>
              <a:t>225 </a:t>
            </a:r>
            <a:r>
              <a:rPr lang="uk-UA" sz="1600" b="1" dirty="0">
                <a:solidFill>
                  <a:srgbClr val="002060"/>
                </a:solidFill>
              </a:rPr>
              <a:t>суб’єктів пробації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739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НАВЧАННЯ ПЕРСОНАЛУ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7C49065-BB1C-4779-BD09-D50F06F78D77}"/>
              </a:ext>
            </a:extLst>
          </p:cNvPr>
          <p:cNvSpPr/>
          <p:nvPr/>
        </p:nvSpPr>
        <p:spPr>
          <a:xfrm>
            <a:off x="1793557" y="119799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36885D7A-E65C-4380-BDFC-5B612BB9538C}"/>
              </a:ext>
            </a:extLst>
          </p:cNvPr>
          <p:cNvSpPr/>
          <p:nvPr/>
        </p:nvSpPr>
        <p:spPr>
          <a:xfrm>
            <a:off x="-923365" y="2162159"/>
            <a:ext cx="13644283" cy="65824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З метою підвищення професійного рівня персоналу протягом І півріччя 2024 року 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4663672" y="5779698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BE0EEDE-BB41-44FF-9739-6FB19E457152}"/>
              </a:ext>
            </a:extLst>
          </p:cNvPr>
          <p:cNvSpPr/>
          <p:nvPr/>
        </p:nvSpPr>
        <p:spPr>
          <a:xfrm>
            <a:off x="4085594" y="5165351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4445594" y="4541140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3188437" y="4916385"/>
            <a:ext cx="360000" cy="39760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3688544" y="6055536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278333" y="5106605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125947" y="5249701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221442" y="4962714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798882" y="4295717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347619" y="471135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296159" y="354361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999769" y="3957270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308528" y="2829115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983442" y="2375874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758804" y="397310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343213" y="4541140"/>
            <a:ext cx="631691" cy="3204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822136" y="4511453"/>
            <a:ext cx="794687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CFDBD196-3A46-14EB-6687-F633CBF4B966}"/>
              </a:ext>
            </a:extLst>
          </p:cNvPr>
          <p:cNvSpPr/>
          <p:nvPr/>
        </p:nvSpPr>
        <p:spPr>
          <a:xfrm>
            <a:off x="856414" y="2992281"/>
            <a:ext cx="3109341" cy="3100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/>
              <a:t>5</a:t>
            </a:r>
            <a:r>
              <a:rPr lang="uk-UA" dirty="0"/>
              <a:t> працівників</a:t>
            </a:r>
          </a:p>
          <a:p>
            <a:pPr algn="ctr"/>
            <a:r>
              <a:rPr lang="uk-UA" dirty="0"/>
              <a:t> пройшли навчання за програмою підвищення кваліфікації</a:t>
            </a:r>
          </a:p>
        </p:txBody>
      </p:sp>
      <p:sp>
        <p:nvSpPr>
          <p:cNvPr id="18" name="Прямокутник 17">
            <a:extLst>
              <a:ext uri="{FF2B5EF4-FFF2-40B4-BE49-F238E27FC236}">
                <a16:creationId xmlns:a16="http://schemas.microsoft.com/office/drawing/2014/main" id="{51258D26-4423-BD68-32F8-DEF929A91FDD}"/>
              </a:ext>
            </a:extLst>
          </p:cNvPr>
          <p:cNvSpPr/>
          <p:nvPr/>
        </p:nvSpPr>
        <p:spPr>
          <a:xfrm>
            <a:off x="4742116" y="3030469"/>
            <a:ext cx="3109341" cy="3100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F4A35C70-F11F-AF9C-66B2-32EA3D4E96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7819" y="3030469"/>
            <a:ext cx="3121423" cy="310922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3A8821F-2CE3-A7AB-185C-060DD47E5578}"/>
              </a:ext>
            </a:extLst>
          </p:cNvPr>
          <p:cNvSpPr txBox="1"/>
          <p:nvPr/>
        </p:nvSpPr>
        <p:spPr>
          <a:xfrm>
            <a:off x="5023672" y="3673772"/>
            <a:ext cx="24376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6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endParaRPr lang="ru-RU" dirty="0"/>
          </a:p>
          <a:p>
            <a:pPr algn="ctr"/>
            <a:r>
              <a:rPr lang="ru-RU" dirty="0" err="1"/>
              <a:t>пройшли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 онлайн курсом «</a:t>
            </a:r>
            <a:r>
              <a:rPr lang="ru-RU" dirty="0" err="1"/>
              <a:t>Розвиток</a:t>
            </a:r>
            <a:r>
              <a:rPr lang="ru-RU" dirty="0"/>
              <a:t> у </a:t>
            </a:r>
            <a:r>
              <a:rPr lang="ru-RU" dirty="0" err="1"/>
              <a:t>працівників</a:t>
            </a:r>
            <a:r>
              <a:rPr lang="ru-RU" dirty="0"/>
              <a:t> пробації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пробаційних </a:t>
            </a:r>
            <a:r>
              <a:rPr lang="ru-RU" dirty="0" err="1"/>
              <a:t>програм</a:t>
            </a:r>
            <a:r>
              <a:rPr lang="ru-RU" dirty="0"/>
              <a:t>» </a:t>
            </a:r>
            <a:endParaRPr lang="uk-UA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C37F3E-CD06-D6FF-D8E9-F0CF7B61324C}"/>
              </a:ext>
            </a:extLst>
          </p:cNvPr>
          <p:cNvSpPr txBox="1"/>
          <p:nvPr/>
        </p:nvSpPr>
        <p:spPr>
          <a:xfrm>
            <a:off x="8770748" y="3199082"/>
            <a:ext cx="28355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4</a:t>
            </a:r>
            <a:r>
              <a:rPr lang="uk-UA" dirty="0"/>
              <a:t> працівники</a:t>
            </a:r>
          </a:p>
          <a:p>
            <a:pPr algn="ctr"/>
            <a:r>
              <a:rPr lang="uk-UA" dirty="0"/>
              <a:t> пройшли навчання онлайн-курсом «Складання оцінки ризиків вчинення повторного кримінального правопорушення та індивідуальне планування роботи з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єктами</a:t>
            </a:r>
            <a:r>
              <a:rPr lang="uk-UA" dirty="0"/>
              <a:t> пробації»</a:t>
            </a:r>
          </a:p>
        </p:txBody>
      </p:sp>
    </p:spTree>
    <p:extLst>
      <p:ext uri="{BB962C8B-B14F-4D97-AF65-F5344CB8AC3E}">
        <p14:creationId xmlns:p14="http://schemas.microsoft.com/office/powerpoint/2010/main" val="359539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555" y="1078302"/>
            <a:ext cx="8522898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ПРЕДСТАВЛЕННЯ В ІНФОРМАЦІЙНОМУ ПРОСТОРІ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86ED0865-2444-4A48-987F-B9EC458F05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2821" y="2113474"/>
          <a:ext cx="10838578" cy="4333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665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566" y="762374"/>
            <a:ext cx="8917497" cy="80922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ПРЕДСТАВЛЕННЯ В ІНФОРМАЦІЙНОМУ ПРОСТОРІ</a:t>
            </a: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D05DC2B5-D323-4012-8599-FEBDF2EA2B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721932"/>
              </p:ext>
            </p:extLst>
          </p:nvPr>
        </p:nvGraphicFramePr>
        <p:xfrm>
          <a:off x="86264" y="1389891"/>
          <a:ext cx="11990717" cy="526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60181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КЛЮЧОВІ ПРІОРИТЕТИ ФІЛІЇ ДУ “ЦЕНТР ПРОБАЦІЇ” В СУМСЬКІЙ ОБЛАСТІ НА 2024 РІК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1109" y="5940425"/>
            <a:ext cx="1934691" cy="7105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uk-UA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Місце для вмісту 6">
            <a:extLst>
              <a:ext uri="{FF2B5EF4-FFF2-40B4-BE49-F238E27FC236}">
                <a16:creationId xmlns:a16="http://schemas.microsoft.com/office/drawing/2014/main" id="{F7F15FC9-C9CA-404A-AEC4-963A16F52935}"/>
              </a:ext>
            </a:extLst>
          </p:cNvPr>
          <p:cNvSpPr txBox="1">
            <a:spLocks/>
          </p:cNvSpPr>
          <p:nvPr/>
        </p:nvSpPr>
        <p:spPr>
          <a:xfrm>
            <a:off x="0" y="2609533"/>
            <a:ext cx="11990717" cy="424846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якісний підбір кадрів, зміцнення корпоративної культури працівників, підвищення рівня  ефективності управління персоналом;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дотримання прав людини і громадянина при виконанні покарань, не пов’язаних з позбавленням волі;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забезпечення якісного та своєчасного наповнення Єдиного реєстру засуджених та осіб, узятих під варту;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взаємодія з судами, прокуратурою, поліцією та іншими учасниками системи правосуддя;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розвиток банку ресурсів з надання послуг клієнтам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та розвиток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волонтерства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з урахуванням позитивного досвіду;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реалізація заходів комунікативної політики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підвищення рівня поінформованості суспільства про переваги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та актуальні питання діяльності уповноважених органів з питань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729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220" y="5286149"/>
            <a:ext cx="1181080" cy="7105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uk-UA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9" name="Рисунок 5" descr="logo_probation_Ukr.png">
            <a:extLst>
              <a:ext uri="{FF2B5EF4-FFF2-40B4-BE49-F238E27FC236}">
                <a16:creationId xmlns:a16="http://schemas.microsoft.com/office/drawing/2014/main" id="{2EB46C63-8C59-4325-8C25-2C10D3C628F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5330" y="1788843"/>
            <a:ext cx="5605634" cy="2618457"/>
          </a:xfrm>
          <a:prstGeom prst="rect">
            <a:avLst/>
          </a:prstGeom>
          <a:noFill/>
          <a:ln>
            <a:noFill/>
          </a:ln>
          <a:effectLst>
            <a:outerShdw blurRad="50800" dist="1854200" dir="13500000" algn="br" rotWithShape="0">
              <a:prstClr val="black">
                <a:alpha val="17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0" name="TextBox 5">
            <a:extLst>
              <a:ext uri="{FF2B5EF4-FFF2-40B4-BE49-F238E27FC236}">
                <a16:creationId xmlns:a16="http://schemas.microsoft.com/office/drawing/2014/main" id="{3B6B1FD4-9B4A-48B0-BC6C-BFDFA9BBF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403" y="5144399"/>
            <a:ext cx="6288577" cy="120032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uk-UA" alt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Філія ДУ «Центр </a:t>
            </a:r>
            <a:r>
              <a:rPr lang="uk-UA" altLang="uk-UA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пробації</a:t>
            </a:r>
            <a:r>
              <a:rPr lang="uk-UA" alt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в Сумській області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uk-UA" alt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вул. Івана </a:t>
            </a:r>
            <a:r>
              <a:rPr lang="uk-UA" altLang="uk-UA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Харитоненка</a:t>
            </a:r>
            <a:r>
              <a:rPr lang="uk-UA" alt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12, м. Суми, 40022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/>
              </a:rPr>
              <a:t>sm1@probation.gov.ua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6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528" y="1069913"/>
            <a:ext cx="7277925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Навчання Кураторів </a:t>
            </a:r>
            <a:r>
              <a:rPr lang="uk-UA" sz="2800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пробаційних</a:t>
            </a: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програм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242608"/>
              </p:ext>
            </p:extLst>
          </p:nvPr>
        </p:nvGraphicFramePr>
        <p:xfrm>
          <a:off x="86265" y="1198605"/>
          <a:ext cx="11990716" cy="530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968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uk-UA" sz="28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479616C-BD84-462A-859D-FECD0D84536E}"/>
              </a:ext>
            </a:extLst>
          </p:cNvPr>
          <p:cNvSpPr/>
          <p:nvPr/>
        </p:nvSpPr>
        <p:spPr>
          <a:xfrm>
            <a:off x="86264" y="1785671"/>
            <a:ext cx="11990717" cy="8904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</a:t>
            </a:r>
            <a:r>
              <a:rPr lang="uk-UA" b="1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пробація</a:t>
            </a:r>
            <a:r>
              <a:rPr lang="uk-UA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це забезпечення суду формалізованою інформацією, що характеризує обвинуваченого, з метою прийняття судом рішення про міру його відповідальності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14" name="Таблица 14">
            <a:extLst>
              <a:ext uri="{FF2B5EF4-FFF2-40B4-BE49-F238E27FC236}">
                <a16:creationId xmlns:a16="http://schemas.microsoft.com/office/drawing/2014/main" id="{6675F629-016A-4703-9CD5-ED931D4D9E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136377"/>
              </p:ext>
            </p:extLst>
          </p:nvPr>
        </p:nvGraphicFramePr>
        <p:xfrm>
          <a:off x="86263" y="2750589"/>
          <a:ext cx="11990717" cy="38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719">
                  <a:extLst>
                    <a:ext uri="{9D8B030D-6E8A-4147-A177-3AD203B41FA5}">
                      <a16:colId xmlns:a16="http://schemas.microsoft.com/office/drawing/2014/main" val="1382562012"/>
                    </a:ext>
                  </a:extLst>
                </a:gridCol>
                <a:gridCol w="5054625">
                  <a:extLst>
                    <a:ext uri="{9D8B030D-6E8A-4147-A177-3AD203B41FA5}">
                      <a16:colId xmlns:a16="http://schemas.microsoft.com/office/drawing/2014/main" val="1002255463"/>
                    </a:ext>
                  </a:extLst>
                </a:gridCol>
                <a:gridCol w="2119356">
                  <a:extLst>
                    <a:ext uri="{9D8B030D-6E8A-4147-A177-3AD203B41FA5}">
                      <a16:colId xmlns:a16="http://schemas.microsoft.com/office/drawing/2014/main" val="3308122847"/>
                    </a:ext>
                  </a:extLst>
                </a:gridCol>
                <a:gridCol w="841761">
                  <a:extLst>
                    <a:ext uri="{9D8B030D-6E8A-4147-A177-3AD203B41FA5}">
                      <a16:colId xmlns:a16="http://schemas.microsoft.com/office/drawing/2014/main" val="1408395195"/>
                    </a:ext>
                  </a:extLst>
                </a:gridCol>
                <a:gridCol w="841761">
                  <a:extLst>
                    <a:ext uri="{9D8B030D-6E8A-4147-A177-3AD203B41FA5}">
                      <a16:colId xmlns:a16="http://schemas.microsoft.com/office/drawing/2014/main" val="142405915"/>
                    </a:ext>
                  </a:extLst>
                </a:gridCol>
                <a:gridCol w="2189495">
                  <a:extLst>
                    <a:ext uri="{9D8B030D-6E8A-4147-A177-3AD203B41FA5}">
                      <a16:colId xmlns:a16="http://schemas.microsoft.com/office/drawing/2014/main" val="2651448433"/>
                    </a:ext>
                  </a:extLst>
                </a:gridCol>
              </a:tblGrid>
              <a:tr h="432726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174972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Підготовлено досудових доповідей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endParaRPr lang="uk-UA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977461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Підготовлено досудових доповідей за участю обвинуваченого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077284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 висновком про можливість виправлення без позбавлення або обмеження волі на певний строк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192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189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639058"/>
                  </a:ext>
                </a:extLst>
              </a:tr>
            </a:tbl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6ACF5E10-A455-45A4-BE63-4EB8592B8E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3651806"/>
              </p:ext>
            </p:extLst>
          </p:nvPr>
        </p:nvGraphicFramePr>
        <p:xfrm>
          <a:off x="7659149" y="2702212"/>
          <a:ext cx="3003257" cy="385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0178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щодо неповнолітніх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4" name="Таблица 14">
            <a:extLst>
              <a:ext uri="{FF2B5EF4-FFF2-40B4-BE49-F238E27FC236}">
                <a16:creationId xmlns:a16="http://schemas.microsoft.com/office/drawing/2014/main" id="{6675F629-016A-4703-9CD5-ED931D4D9E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293305"/>
              </p:ext>
            </p:extLst>
          </p:nvPr>
        </p:nvGraphicFramePr>
        <p:xfrm>
          <a:off x="86263" y="2750589"/>
          <a:ext cx="11990717" cy="38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719">
                  <a:extLst>
                    <a:ext uri="{9D8B030D-6E8A-4147-A177-3AD203B41FA5}">
                      <a16:colId xmlns:a16="http://schemas.microsoft.com/office/drawing/2014/main" val="1382562012"/>
                    </a:ext>
                  </a:extLst>
                </a:gridCol>
                <a:gridCol w="5054625">
                  <a:extLst>
                    <a:ext uri="{9D8B030D-6E8A-4147-A177-3AD203B41FA5}">
                      <a16:colId xmlns:a16="http://schemas.microsoft.com/office/drawing/2014/main" val="1002255463"/>
                    </a:ext>
                  </a:extLst>
                </a:gridCol>
                <a:gridCol w="2119356">
                  <a:extLst>
                    <a:ext uri="{9D8B030D-6E8A-4147-A177-3AD203B41FA5}">
                      <a16:colId xmlns:a16="http://schemas.microsoft.com/office/drawing/2014/main" val="3308122847"/>
                    </a:ext>
                  </a:extLst>
                </a:gridCol>
                <a:gridCol w="841761">
                  <a:extLst>
                    <a:ext uri="{9D8B030D-6E8A-4147-A177-3AD203B41FA5}">
                      <a16:colId xmlns:a16="http://schemas.microsoft.com/office/drawing/2014/main" val="1408395195"/>
                    </a:ext>
                  </a:extLst>
                </a:gridCol>
                <a:gridCol w="841761">
                  <a:extLst>
                    <a:ext uri="{9D8B030D-6E8A-4147-A177-3AD203B41FA5}">
                      <a16:colId xmlns:a16="http://schemas.microsoft.com/office/drawing/2014/main" val="142405915"/>
                    </a:ext>
                  </a:extLst>
                </a:gridCol>
                <a:gridCol w="2189495">
                  <a:extLst>
                    <a:ext uri="{9D8B030D-6E8A-4147-A177-3AD203B41FA5}">
                      <a16:colId xmlns:a16="http://schemas.microsoft.com/office/drawing/2014/main" val="2651448433"/>
                    </a:ext>
                  </a:extLst>
                </a:gridCol>
              </a:tblGrid>
              <a:tr h="432726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174972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Підготовлено досудових доповідей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endParaRPr lang="uk-UA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977461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Підготовлено досудових доповідей за</a:t>
                      </a:r>
                    </a:p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участю обвинуваченого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077284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 висновком про можливість виправлення без позбавлення або обмеження волі на певний строк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639058"/>
                  </a:ext>
                </a:extLst>
              </a:tr>
            </a:tbl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6ACF5E10-A455-45A4-BE63-4EB8592B8E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5438051"/>
              </p:ext>
            </p:extLst>
          </p:nvPr>
        </p:nvGraphicFramePr>
        <p:xfrm>
          <a:off x="7659149" y="2702212"/>
          <a:ext cx="3003257" cy="385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764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uk-UA" sz="28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654C82AF-722C-4F1C-819B-59A3644BD6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125825"/>
              </p:ext>
            </p:extLst>
          </p:nvPr>
        </p:nvGraphicFramePr>
        <p:xfrm>
          <a:off x="838200" y="1825624"/>
          <a:ext cx="10515597" cy="4726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503">
                  <a:extLst>
                    <a:ext uri="{9D8B030D-6E8A-4147-A177-3AD203B41FA5}">
                      <a16:colId xmlns:a16="http://schemas.microsoft.com/office/drawing/2014/main" val="2412679229"/>
                    </a:ext>
                  </a:extLst>
                </a:gridCol>
                <a:gridCol w="6107185">
                  <a:extLst>
                    <a:ext uri="{9D8B030D-6E8A-4147-A177-3AD203B41FA5}">
                      <a16:colId xmlns:a16="http://schemas.microsoft.com/office/drawing/2014/main" val="236048848"/>
                    </a:ext>
                  </a:extLst>
                </a:gridCol>
                <a:gridCol w="2276909">
                  <a:extLst>
                    <a:ext uri="{9D8B030D-6E8A-4147-A177-3AD203B41FA5}">
                      <a16:colId xmlns:a16="http://schemas.microsoft.com/office/drawing/2014/main" val="2630893353"/>
                    </a:ext>
                  </a:extLst>
                </a:gridCol>
              </a:tblGrid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Із загальної кількості підготовлених ДД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752790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Низький рівень небезпеки для суспільства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862095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</a:t>
                      </a:r>
                      <a:r>
                        <a:rPr lang="uk-UA" sz="3200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Середній рівень небезпеки для суспільства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115728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Високий рівень небезпеки для суспільства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480633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  <a:endParaRPr lang="uk-U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Дуже високий рівень небезпеки для суспільства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</a:t>
                      </a:r>
                      <a:r>
                        <a:rPr lang="uk-UA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618814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Обвинувачений відмовився від участі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972107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Не підготовлено ДД з об'єктивних причин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81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82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0574" y="1039363"/>
            <a:ext cx="7923877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i="1" u="sng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складено ДД в розрізі уповноважених органів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D896C319-E44F-4FD4-AB2C-5E9863BB1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868548"/>
              </p:ext>
            </p:extLst>
          </p:nvPr>
        </p:nvGraphicFramePr>
        <p:xfrm>
          <a:off x="251670" y="1837189"/>
          <a:ext cx="11826030" cy="481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9694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8814" y="1086576"/>
            <a:ext cx="6987396" cy="80318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ПРОБАЦІЙНІ ПРОГРАМИ повнолітні </a:t>
            </a:r>
            <a:br>
              <a:rPr lang="uk-UA" sz="2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 ст. 75 /ст. 59-1)</a:t>
            </a:r>
            <a:br>
              <a:rPr lang="uk-UA" sz="2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uk-UA" sz="24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654C82AF-722C-4F1C-819B-59A3644BD6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509021"/>
              </p:ext>
            </p:extLst>
          </p:nvPr>
        </p:nvGraphicFramePr>
        <p:xfrm>
          <a:off x="874714" y="1695635"/>
          <a:ext cx="10515597" cy="4924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503">
                  <a:extLst>
                    <a:ext uri="{9D8B030D-6E8A-4147-A177-3AD203B41FA5}">
                      <a16:colId xmlns:a16="http://schemas.microsoft.com/office/drawing/2014/main" val="2412679229"/>
                    </a:ext>
                  </a:extLst>
                </a:gridCol>
                <a:gridCol w="6107185">
                  <a:extLst>
                    <a:ext uri="{9D8B030D-6E8A-4147-A177-3AD203B41FA5}">
                      <a16:colId xmlns:a16="http://schemas.microsoft.com/office/drawing/2014/main" val="236048848"/>
                    </a:ext>
                  </a:extLst>
                </a:gridCol>
                <a:gridCol w="2276909">
                  <a:extLst>
                    <a:ext uri="{9D8B030D-6E8A-4147-A177-3AD203B41FA5}">
                      <a16:colId xmlns:a16="http://schemas.microsoft.com/office/drawing/2014/main" val="2630893353"/>
                    </a:ext>
                  </a:extLst>
                </a:gridCol>
              </a:tblGrid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752790"/>
                  </a:ext>
                </a:extLst>
              </a:tr>
              <a:tr h="65633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Кількість судових рішень, що надійшли на виконання всього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9/37</a:t>
                      </a:r>
                      <a:endParaRPr lang="uk-UA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4862095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Зміна </a:t>
                      </a:r>
                      <a:r>
                        <a:rPr lang="uk-UA" dirty="0" err="1"/>
                        <a:t>прокримінального</a:t>
                      </a:r>
                      <a:r>
                        <a:rPr lang="uk-UA" dirty="0"/>
                        <a:t> мислення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5/3 </a:t>
                      </a:r>
                      <a:endParaRPr lang="uk-UA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9115728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Подолання агресивної поведінки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1/1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8480633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Попередження вживання психотропних речовин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1/1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9618814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Формування життєвих навичок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0/1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0972107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/>
                        <a:t>Подолання домашнього насильства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0/0</a:t>
                      </a:r>
                      <a:endParaRPr lang="uk-UA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9081393"/>
                  </a:ext>
                </a:extLst>
              </a:tr>
              <a:tr h="604703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Кількість виконаних пробаційних програм (враховуючи  минулорічні)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4/2</a:t>
                      </a:r>
                      <a:endParaRPr lang="uk-UA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3439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5460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7419</TotalTime>
  <Words>1003</Words>
  <Application>Microsoft Office PowerPoint</Application>
  <PresentationFormat>Широкий екран</PresentationFormat>
  <Paragraphs>220</Paragraphs>
  <Slides>33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Segoe UI</vt:lpstr>
      <vt:lpstr>Times New Roman</vt:lpstr>
      <vt:lpstr>Тема Office</vt:lpstr>
      <vt:lpstr>РЕЗУЛЬТАТИ ДІЯЛЬНОСТІ ФІЛІЇ  ДЕРЖАВНОЇ УСТАНОВИ «ЦЕНТР ПРОБАЦІЇ»  В СУМСЬКІЙ ОБЛАСТІ ТА ЇЇ УПОВНОВАЖЕНИХ ОРГАНІВ З ПИТАНЬ ПРОБАЦІЇ</vt:lpstr>
      <vt:lpstr>ОРГАНІЗАЦІЙНО-ШТАТНА СТРУКТУРА</vt:lpstr>
      <vt:lpstr>НАВЧАННЯ ПЕРСОНАЛУ</vt:lpstr>
      <vt:lpstr>Навчання Кураторів пробаційних програм</vt:lpstr>
      <vt:lpstr>ДОСУДОВА ПРОБАЦІЯ </vt:lpstr>
      <vt:lpstr>ДОСУДОВА ПРОБАЦІЯ щодо неповнолітніх</vt:lpstr>
      <vt:lpstr>ДОСУДОВА ПРОБАЦІЯ </vt:lpstr>
      <vt:lpstr>ДОСУДОВА ПРОБАЦІЯ складено ДД в розрізі уповноважених органів</vt:lpstr>
      <vt:lpstr>ПРОБАЦІЙНІ ПРОГРАМИ повнолітні   ( ст. 75 /ст. 59-1) </vt:lpstr>
      <vt:lpstr>ПРОБАЦІЙНІ ПРОГРАМИ призначені неповнолітнім (ст.ст. 75,104) </vt:lpstr>
      <vt:lpstr>НАГЛЯДОВА ПРОБАЦІЯ Випробування, виправні роботи, громадські роботи,  позбавлені права обіймати посади чи діяльність, штрафи та суспільно корисні роботи  </vt:lpstr>
      <vt:lpstr>НАГЛЯДОВА ПРОБАЦІЯ</vt:lpstr>
      <vt:lpstr>НАГЛЯДОВА ПРОБАЦІЯ</vt:lpstr>
      <vt:lpstr>НАГЛЯДОВА ПРОБАЦІЯ</vt:lpstr>
      <vt:lpstr>НАГЛЯДОВА ПРОБАЦІЯ</vt:lpstr>
      <vt:lpstr>НАГЛЯДОВА ПРОБАЦІЯ</vt:lpstr>
      <vt:lpstr>НАГЛЯДОВА ПРОБАЦІЯ</vt:lpstr>
      <vt:lpstr>НАГЛЯДОВА ПРОБАЦІЯ</vt:lpstr>
      <vt:lpstr>РОЗШУК ЗАСУДЖЕНИХ ОСІБ</vt:lpstr>
      <vt:lpstr>НАГЛЯДОВА ПРОБАЦІЯ</vt:lpstr>
      <vt:lpstr>НАГЛЯДОВА ПРОБАЦІЯ</vt:lpstr>
      <vt:lpstr>ПОВТОРНА ЗЛОЧИННІСТЬ </vt:lpstr>
      <vt:lpstr>ЗАСУДЖЕННЯ ЗА УХИЛЕННЯ</vt:lpstr>
      <vt:lpstr>ЮВЕНАЛЬНА ПРОБАЦІЯ </vt:lpstr>
      <vt:lpstr>АДМІНІСТРАТИВНІ СТЯГНЕННЯ</vt:lpstr>
      <vt:lpstr>АДМІНІСТРАТИВНІ СТЯГНЕННЯ</vt:lpstr>
      <vt:lpstr>ЄДИНИЙ РЕЄСТР ЗАСУДЖЕНИХ ОСІБ</vt:lpstr>
      <vt:lpstr>ЄДИНИЙ РЕЄСТР ЗАСУДЖЕНИХ ОСІБ</vt:lpstr>
      <vt:lpstr>Волонтерство пробації</vt:lpstr>
      <vt:lpstr>ПРЕДСТАВЛЕННЯ В ІНФОРМАЦІЙНОМУ ПРОСТОРІ</vt:lpstr>
      <vt:lpstr>ПРЕДСТАВЛЕННЯ В ІНФОРМАЦІЙНОМУ ПРОСТОРІ</vt:lpstr>
      <vt:lpstr>КЛЮЧОВІ ПРІОРИТЕТИ ФІЛІЇ ДУ “ЦЕНТР ПРОБАЦІЇ” В СУМСЬКІЙ ОБЛАСТІ НА 2024 РІК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Гричковский</dc:creator>
  <cp:lastModifiedBy>Николай Гричковский</cp:lastModifiedBy>
  <cp:revision>179</cp:revision>
  <cp:lastPrinted>2024-07-08T11:32:54Z</cp:lastPrinted>
  <dcterms:created xsi:type="dcterms:W3CDTF">2022-01-10T14:46:17Z</dcterms:created>
  <dcterms:modified xsi:type="dcterms:W3CDTF">2024-07-16T13:57:26Z</dcterms:modified>
</cp:coreProperties>
</file>